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3" r:id="rId3"/>
    <p:sldId id="278" r:id="rId4"/>
    <p:sldId id="284" r:id="rId5"/>
    <p:sldId id="285" r:id="rId6"/>
    <p:sldId id="286" r:id="rId7"/>
    <p:sldId id="304" r:id="rId8"/>
    <p:sldId id="288" r:id="rId9"/>
    <p:sldId id="289" r:id="rId10"/>
    <p:sldId id="290" r:id="rId11"/>
    <p:sldId id="291" r:id="rId12"/>
    <p:sldId id="292" r:id="rId13"/>
    <p:sldId id="294" r:id="rId14"/>
    <p:sldId id="296" r:id="rId15"/>
    <p:sldId id="298" r:id="rId16"/>
    <p:sldId id="299" r:id="rId17"/>
    <p:sldId id="297" r:id="rId18"/>
    <p:sldId id="300" r:id="rId19"/>
    <p:sldId id="302" r:id="rId20"/>
    <p:sldId id="301" r:id="rId21"/>
    <p:sldId id="30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BB47"/>
    <a:srgbClr val="EF2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3" autoAdjust="0"/>
    <p:restoredTop sz="94694"/>
  </p:normalViewPr>
  <p:slideViewPr>
    <p:cSldViewPr snapToGrid="0">
      <p:cViewPr varScale="1">
        <p:scale>
          <a:sx n="184" d="100"/>
          <a:sy n="184" d="100"/>
        </p:scale>
        <p:origin x="1296" y="139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47" d="100"/>
          <a:sy n="147" d="100"/>
        </p:scale>
        <p:origin x="6000" y="110"/>
      </p:cViewPr>
      <p:guideLst/>
    </p:cSldViewPr>
  </p:notesViewPr>
  <p:gridSpacing cx="68400" cy="684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5D7AA-C4FA-40A2-86C4-41F3A46C7EAD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F7FF7D-2B29-4D87-A703-BC76750561E3}">
      <dgm:prSet/>
      <dgm:spPr/>
      <dgm:t>
        <a:bodyPr/>
        <a:lstStyle/>
        <a:p>
          <a:r>
            <a:rPr lang="en-GB" b="1" u="sng" dirty="0"/>
            <a:t>SAFETY</a:t>
          </a:r>
          <a:r>
            <a:rPr lang="en-GB" dirty="0"/>
            <a:t> Is at the heart of everything we do.  </a:t>
          </a:r>
          <a:endParaRPr lang="en-US" dirty="0"/>
        </a:p>
      </dgm:t>
    </dgm:pt>
    <dgm:pt modelId="{25BD6C5D-6BA1-48E8-BA87-38177833DB35}" type="parTrans" cxnId="{5EEF81F7-50EF-474C-8A22-5C1C5DC610E2}">
      <dgm:prSet/>
      <dgm:spPr/>
      <dgm:t>
        <a:bodyPr/>
        <a:lstStyle/>
        <a:p>
          <a:endParaRPr lang="en-US"/>
        </a:p>
      </dgm:t>
    </dgm:pt>
    <dgm:pt modelId="{37C944F5-9618-4625-AFCA-566F5F87FE86}" type="sibTrans" cxnId="{5EEF81F7-50EF-474C-8A22-5C1C5DC610E2}">
      <dgm:prSet/>
      <dgm:spPr/>
      <dgm:t>
        <a:bodyPr/>
        <a:lstStyle/>
        <a:p>
          <a:endParaRPr lang="en-US"/>
        </a:p>
      </dgm:t>
    </dgm:pt>
    <dgm:pt modelId="{4C27EB9C-DFCE-4A58-84A8-0924BF6285FD}">
      <dgm:prSet/>
      <dgm:spPr/>
      <dgm:t>
        <a:bodyPr/>
        <a:lstStyle/>
        <a:p>
          <a:r>
            <a:rPr lang="en-GB" b="1" u="sng" dirty="0"/>
            <a:t>QUALITY</a:t>
          </a:r>
          <a:r>
            <a:rPr lang="en-GB" dirty="0"/>
            <a:t> </a:t>
          </a:r>
          <a:r>
            <a:rPr lang="en-GB" b="0" i="0" dirty="0"/>
            <a:t>the adherence to predefined specifications, standards, and best practices throughout the production process.</a:t>
          </a:r>
          <a:endParaRPr lang="en-US" dirty="0"/>
        </a:p>
      </dgm:t>
    </dgm:pt>
    <dgm:pt modelId="{4D9DF1DA-9EC4-4079-9623-36FF81D17413}" type="parTrans" cxnId="{229DB5E1-53CE-4AC0-80B6-598DDB356F6A}">
      <dgm:prSet/>
      <dgm:spPr/>
      <dgm:t>
        <a:bodyPr/>
        <a:lstStyle/>
        <a:p>
          <a:endParaRPr lang="en-US"/>
        </a:p>
      </dgm:t>
    </dgm:pt>
    <dgm:pt modelId="{887219FF-A914-44B2-B861-4A658AA9F95E}" type="sibTrans" cxnId="{229DB5E1-53CE-4AC0-80B6-598DDB356F6A}">
      <dgm:prSet/>
      <dgm:spPr/>
      <dgm:t>
        <a:bodyPr/>
        <a:lstStyle/>
        <a:p>
          <a:endParaRPr lang="en-US"/>
        </a:p>
      </dgm:t>
    </dgm:pt>
    <dgm:pt modelId="{95D1BCFE-D71C-48A1-A72F-5C66A7E1B166}">
      <dgm:prSet/>
      <dgm:spPr/>
      <dgm:t>
        <a:bodyPr/>
        <a:lstStyle/>
        <a:p>
          <a:r>
            <a:rPr lang="en-GB" u="sng" dirty="0"/>
            <a:t>DELIVERY</a:t>
          </a:r>
          <a:r>
            <a:rPr lang="en-GB" dirty="0"/>
            <a:t> </a:t>
          </a:r>
          <a:r>
            <a:rPr lang="en-GB" b="0" i="0" dirty="0"/>
            <a:t>Meeting delivery timelines and accurately fulfilling orders is critical for customer satisfaction and maintaining business relationships. </a:t>
          </a:r>
          <a:endParaRPr lang="en-US" dirty="0"/>
        </a:p>
      </dgm:t>
    </dgm:pt>
    <dgm:pt modelId="{D78DC24B-ED60-40A5-A4D5-7B2536709563}" type="parTrans" cxnId="{F5CA25FC-A482-48A8-BC50-0AFB15293D2A}">
      <dgm:prSet/>
      <dgm:spPr/>
      <dgm:t>
        <a:bodyPr/>
        <a:lstStyle/>
        <a:p>
          <a:endParaRPr lang="en-US"/>
        </a:p>
      </dgm:t>
    </dgm:pt>
    <dgm:pt modelId="{6A93DDD7-79A3-4A13-B765-F3CCDB95DD56}" type="sibTrans" cxnId="{F5CA25FC-A482-48A8-BC50-0AFB15293D2A}">
      <dgm:prSet/>
      <dgm:spPr/>
      <dgm:t>
        <a:bodyPr/>
        <a:lstStyle/>
        <a:p>
          <a:endParaRPr lang="en-US"/>
        </a:p>
      </dgm:t>
    </dgm:pt>
    <dgm:pt modelId="{B801E123-CF8C-43C4-B868-CF5F38049983}">
      <dgm:prSet/>
      <dgm:spPr/>
      <dgm:t>
        <a:bodyPr/>
        <a:lstStyle/>
        <a:p>
          <a:r>
            <a:rPr lang="en-GB" b="1" u="sng" dirty="0"/>
            <a:t>COSTS</a:t>
          </a:r>
          <a:r>
            <a:rPr lang="en-GB" dirty="0"/>
            <a:t> T</a:t>
          </a:r>
          <a:r>
            <a:rPr lang="en-GB" b="0" i="0" dirty="0"/>
            <a:t>he overall sum of money required to manufacture a product.</a:t>
          </a:r>
          <a:endParaRPr lang="en-US" dirty="0"/>
        </a:p>
      </dgm:t>
    </dgm:pt>
    <dgm:pt modelId="{8DA476A5-6928-4974-A75A-B98C107F29E3}" type="parTrans" cxnId="{897D3812-E08A-43F8-A482-26676A4B9FE3}">
      <dgm:prSet/>
      <dgm:spPr/>
      <dgm:t>
        <a:bodyPr/>
        <a:lstStyle/>
        <a:p>
          <a:endParaRPr lang="en-US"/>
        </a:p>
      </dgm:t>
    </dgm:pt>
    <dgm:pt modelId="{22111659-8479-4938-AD2D-099BDB202B43}" type="sibTrans" cxnId="{897D3812-E08A-43F8-A482-26676A4B9FE3}">
      <dgm:prSet/>
      <dgm:spPr/>
      <dgm:t>
        <a:bodyPr/>
        <a:lstStyle/>
        <a:p>
          <a:endParaRPr lang="en-US"/>
        </a:p>
      </dgm:t>
    </dgm:pt>
    <dgm:pt modelId="{66C44CA9-526E-471E-A67C-EB17FE7977E3}">
      <dgm:prSet/>
      <dgm:spPr/>
      <dgm:t>
        <a:bodyPr/>
        <a:lstStyle/>
        <a:p>
          <a:r>
            <a:rPr lang="en-GB" b="1" u="sng" dirty="0"/>
            <a:t>PEOPLE</a:t>
          </a:r>
          <a:r>
            <a:rPr lang="en-GB" dirty="0"/>
            <a:t> The heartbeat of the factory that </a:t>
          </a:r>
          <a:r>
            <a:rPr lang="en-GB" b="0" i="0" dirty="0"/>
            <a:t>drives the manufacturing process and adds value to raw materials. People are everything to the business, without people, There is no business.</a:t>
          </a:r>
          <a:endParaRPr lang="en-US" dirty="0"/>
        </a:p>
      </dgm:t>
    </dgm:pt>
    <dgm:pt modelId="{2F2C5C08-0F0D-46F8-B5D1-C8F3D49AA3E9}" type="parTrans" cxnId="{CC812076-D2C0-448F-A3B5-7A264E59BEF0}">
      <dgm:prSet/>
      <dgm:spPr/>
      <dgm:t>
        <a:bodyPr/>
        <a:lstStyle/>
        <a:p>
          <a:endParaRPr lang="en-US"/>
        </a:p>
      </dgm:t>
    </dgm:pt>
    <dgm:pt modelId="{26ABCD6F-1C83-49C5-86C9-AF62E01DBF9E}" type="sibTrans" cxnId="{CC812076-D2C0-448F-A3B5-7A264E59BEF0}">
      <dgm:prSet/>
      <dgm:spPr/>
      <dgm:t>
        <a:bodyPr/>
        <a:lstStyle/>
        <a:p>
          <a:endParaRPr lang="en-US"/>
        </a:p>
      </dgm:t>
    </dgm:pt>
    <dgm:pt modelId="{3D1252D2-79D2-4244-87FC-1E8586717A94}" type="pres">
      <dgm:prSet presAssocID="{3505D7AA-C4FA-40A2-86C4-41F3A46C7EAD}" presName="Name0" presStyleCnt="0">
        <dgm:presLayoutVars>
          <dgm:dir/>
          <dgm:resizeHandles val="exact"/>
        </dgm:presLayoutVars>
      </dgm:prSet>
      <dgm:spPr/>
    </dgm:pt>
    <dgm:pt modelId="{9AC1DDA0-37B4-4469-BADD-51A21968554C}" type="pres">
      <dgm:prSet presAssocID="{2FF7FF7D-2B29-4D87-A703-BC76750561E3}" presName="node" presStyleLbl="node1" presStyleIdx="0" presStyleCnt="5" custLinFactNeighborY="-12266">
        <dgm:presLayoutVars>
          <dgm:bulletEnabled val="1"/>
        </dgm:presLayoutVars>
      </dgm:prSet>
      <dgm:spPr/>
    </dgm:pt>
    <dgm:pt modelId="{17310055-61B9-4188-8A38-1165F90D1268}" type="pres">
      <dgm:prSet presAssocID="{37C944F5-9618-4625-AFCA-566F5F87FE86}" presName="sibTrans" presStyleLbl="sibTrans1D1" presStyleIdx="0" presStyleCnt="4"/>
      <dgm:spPr/>
    </dgm:pt>
    <dgm:pt modelId="{19527374-A692-4C9C-883D-06423B830BBA}" type="pres">
      <dgm:prSet presAssocID="{37C944F5-9618-4625-AFCA-566F5F87FE86}" presName="connectorText" presStyleLbl="sibTrans1D1" presStyleIdx="0" presStyleCnt="4"/>
      <dgm:spPr/>
    </dgm:pt>
    <dgm:pt modelId="{2CC9CE6C-E82D-4644-BD5F-64930B718C49}" type="pres">
      <dgm:prSet presAssocID="{4C27EB9C-DFCE-4A58-84A8-0924BF6285FD}" presName="node" presStyleLbl="node1" presStyleIdx="1" presStyleCnt="5">
        <dgm:presLayoutVars>
          <dgm:bulletEnabled val="1"/>
        </dgm:presLayoutVars>
      </dgm:prSet>
      <dgm:spPr/>
    </dgm:pt>
    <dgm:pt modelId="{FF551F2C-6892-4348-ACB1-8C51BBAC3645}" type="pres">
      <dgm:prSet presAssocID="{887219FF-A914-44B2-B861-4A658AA9F95E}" presName="sibTrans" presStyleLbl="sibTrans1D1" presStyleIdx="1" presStyleCnt="4"/>
      <dgm:spPr/>
    </dgm:pt>
    <dgm:pt modelId="{7F7F8C4F-E56F-40A7-9B0F-4DA7AB9C8F7F}" type="pres">
      <dgm:prSet presAssocID="{887219FF-A914-44B2-B861-4A658AA9F95E}" presName="connectorText" presStyleLbl="sibTrans1D1" presStyleIdx="1" presStyleCnt="4"/>
      <dgm:spPr/>
    </dgm:pt>
    <dgm:pt modelId="{7BB0CC15-5EE9-4A7A-945F-7FA293E6F043}" type="pres">
      <dgm:prSet presAssocID="{95D1BCFE-D71C-48A1-A72F-5C66A7E1B166}" presName="node" presStyleLbl="node1" presStyleIdx="2" presStyleCnt="5" custLinFactNeighborY="-7740">
        <dgm:presLayoutVars>
          <dgm:bulletEnabled val="1"/>
        </dgm:presLayoutVars>
      </dgm:prSet>
      <dgm:spPr/>
    </dgm:pt>
    <dgm:pt modelId="{259BD435-DDCB-42D2-A5CD-51CC340CCDE2}" type="pres">
      <dgm:prSet presAssocID="{6A93DDD7-79A3-4A13-B765-F3CCDB95DD56}" presName="sibTrans" presStyleLbl="sibTrans1D1" presStyleIdx="2" presStyleCnt="4"/>
      <dgm:spPr/>
    </dgm:pt>
    <dgm:pt modelId="{82224504-B105-4AE3-B048-32B73BDDF45C}" type="pres">
      <dgm:prSet presAssocID="{6A93DDD7-79A3-4A13-B765-F3CCDB95DD56}" presName="connectorText" presStyleLbl="sibTrans1D1" presStyleIdx="2" presStyleCnt="4"/>
      <dgm:spPr/>
    </dgm:pt>
    <dgm:pt modelId="{FAA1BEE7-A8BF-4C3B-B71E-4118943CE876}" type="pres">
      <dgm:prSet presAssocID="{B801E123-CF8C-43C4-B868-CF5F38049983}" presName="node" presStyleLbl="node1" presStyleIdx="3" presStyleCnt="5">
        <dgm:presLayoutVars>
          <dgm:bulletEnabled val="1"/>
        </dgm:presLayoutVars>
      </dgm:prSet>
      <dgm:spPr/>
    </dgm:pt>
    <dgm:pt modelId="{E9BE5D96-9051-4EB2-968B-1DA95D20156E}" type="pres">
      <dgm:prSet presAssocID="{22111659-8479-4938-AD2D-099BDB202B43}" presName="sibTrans" presStyleLbl="sibTrans1D1" presStyleIdx="3" presStyleCnt="4"/>
      <dgm:spPr/>
    </dgm:pt>
    <dgm:pt modelId="{EF44815A-D6DF-45D7-A440-0F6E6FC996C0}" type="pres">
      <dgm:prSet presAssocID="{22111659-8479-4938-AD2D-099BDB202B43}" presName="connectorText" presStyleLbl="sibTrans1D1" presStyleIdx="3" presStyleCnt="4"/>
      <dgm:spPr/>
    </dgm:pt>
    <dgm:pt modelId="{C2223AC8-FB46-48B1-9421-CB691EC1ACB9}" type="pres">
      <dgm:prSet presAssocID="{66C44CA9-526E-471E-A67C-EB17FE7977E3}" presName="node" presStyleLbl="node1" presStyleIdx="4" presStyleCnt="5" custScaleX="145352">
        <dgm:presLayoutVars>
          <dgm:bulletEnabled val="1"/>
        </dgm:presLayoutVars>
      </dgm:prSet>
      <dgm:spPr/>
    </dgm:pt>
  </dgm:ptLst>
  <dgm:cxnLst>
    <dgm:cxn modelId="{897D3812-E08A-43F8-A482-26676A4B9FE3}" srcId="{3505D7AA-C4FA-40A2-86C4-41F3A46C7EAD}" destId="{B801E123-CF8C-43C4-B868-CF5F38049983}" srcOrd="3" destOrd="0" parTransId="{8DA476A5-6928-4974-A75A-B98C107F29E3}" sibTransId="{22111659-8479-4938-AD2D-099BDB202B43}"/>
    <dgm:cxn modelId="{786BB017-CF5E-4D5A-B565-3C489F2B7881}" type="presOf" srcId="{37C944F5-9618-4625-AFCA-566F5F87FE86}" destId="{19527374-A692-4C9C-883D-06423B830BBA}" srcOrd="1" destOrd="0" presId="urn:microsoft.com/office/officeart/2016/7/layout/RepeatingBendingProcessNew"/>
    <dgm:cxn modelId="{39AC012C-9B28-4526-89BF-0E5AC856A0BD}" type="presOf" srcId="{66C44CA9-526E-471E-A67C-EB17FE7977E3}" destId="{C2223AC8-FB46-48B1-9421-CB691EC1ACB9}" srcOrd="0" destOrd="0" presId="urn:microsoft.com/office/officeart/2016/7/layout/RepeatingBendingProcessNew"/>
    <dgm:cxn modelId="{E8663C39-61F7-4BA6-AFE7-0B87EEAFA18D}" type="presOf" srcId="{B801E123-CF8C-43C4-B868-CF5F38049983}" destId="{FAA1BEE7-A8BF-4C3B-B71E-4118943CE876}" srcOrd="0" destOrd="0" presId="urn:microsoft.com/office/officeart/2016/7/layout/RepeatingBendingProcessNew"/>
    <dgm:cxn modelId="{298CA84C-EBF2-4A69-B71A-FEC7B4E30C93}" type="presOf" srcId="{887219FF-A914-44B2-B861-4A658AA9F95E}" destId="{FF551F2C-6892-4348-ACB1-8C51BBAC3645}" srcOrd="0" destOrd="0" presId="urn:microsoft.com/office/officeart/2016/7/layout/RepeatingBendingProcessNew"/>
    <dgm:cxn modelId="{CC812076-D2C0-448F-A3B5-7A264E59BEF0}" srcId="{3505D7AA-C4FA-40A2-86C4-41F3A46C7EAD}" destId="{66C44CA9-526E-471E-A67C-EB17FE7977E3}" srcOrd="4" destOrd="0" parTransId="{2F2C5C08-0F0D-46F8-B5D1-C8F3D49AA3E9}" sibTransId="{26ABCD6F-1C83-49C5-86C9-AF62E01DBF9E}"/>
    <dgm:cxn modelId="{87914591-25BC-403B-8197-1E543B09764E}" type="presOf" srcId="{4C27EB9C-DFCE-4A58-84A8-0924BF6285FD}" destId="{2CC9CE6C-E82D-4644-BD5F-64930B718C49}" srcOrd="0" destOrd="0" presId="urn:microsoft.com/office/officeart/2016/7/layout/RepeatingBendingProcessNew"/>
    <dgm:cxn modelId="{3F507892-B1E7-452A-8472-3BE5CC036CD9}" type="presOf" srcId="{6A93DDD7-79A3-4A13-B765-F3CCDB95DD56}" destId="{259BD435-DDCB-42D2-A5CD-51CC340CCDE2}" srcOrd="0" destOrd="0" presId="urn:microsoft.com/office/officeart/2016/7/layout/RepeatingBendingProcessNew"/>
    <dgm:cxn modelId="{530FEA94-A4DF-49D8-8864-73B1BB932680}" type="presOf" srcId="{95D1BCFE-D71C-48A1-A72F-5C66A7E1B166}" destId="{7BB0CC15-5EE9-4A7A-945F-7FA293E6F043}" srcOrd="0" destOrd="0" presId="urn:microsoft.com/office/officeart/2016/7/layout/RepeatingBendingProcessNew"/>
    <dgm:cxn modelId="{12037AB3-E194-4D22-9380-F85B09164B9E}" type="presOf" srcId="{22111659-8479-4938-AD2D-099BDB202B43}" destId="{E9BE5D96-9051-4EB2-968B-1DA95D20156E}" srcOrd="0" destOrd="0" presId="urn:microsoft.com/office/officeart/2016/7/layout/RepeatingBendingProcessNew"/>
    <dgm:cxn modelId="{343F13C1-DE8B-4DD2-A101-FDD967ADB9E1}" type="presOf" srcId="{6A93DDD7-79A3-4A13-B765-F3CCDB95DD56}" destId="{82224504-B105-4AE3-B048-32B73BDDF45C}" srcOrd="1" destOrd="0" presId="urn:microsoft.com/office/officeart/2016/7/layout/RepeatingBendingProcessNew"/>
    <dgm:cxn modelId="{3364B2C3-62B1-491F-A100-EFDC3FF6CC7E}" type="presOf" srcId="{887219FF-A914-44B2-B861-4A658AA9F95E}" destId="{7F7F8C4F-E56F-40A7-9B0F-4DA7AB9C8F7F}" srcOrd="1" destOrd="0" presId="urn:microsoft.com/office/officeart/2016/7/layout/RepeatingBendingProcessNew"/>
    <dgm:cxn modelId="{52BF5BC4-A216-477F-940C-4CA72C81FFF2}" type="presOf" srcId="{2FF7FF7D-2B29-4D87-A703-BC76750561E3}" destId="{9AC1DDA0-37B4-4469-BADD-51A21968554C}" srcOrd="0" destOrd="0" presId="urn:microsoft.com/office/officeart/2016/7/layout/RepeatingBendingProcessNew"/>
    <dgm:cxn modelId="{2E4D25DD-4F03-4C3D-8B81-85C9C23DE150}" type="presOf" srcId="{22111659-8479-4938-AD2D-099BDB202B43}" destId="{EF44815A-D6DF-45D7-A440-0F6E6FC996C0}" srcOrd="1" destOrd="0" presId="urn:microsoft.com/office/officeart/2016/7/layout/RepeatingBendingProcessNew"/>
    <dgm:cxn modelId="{229DB5E1-53CE-4AC0-80B6-598DDB356F6A}" srcId="{3505D7AA-C4FA-40A2-86C4-41F3A46C7EAD}" destId="{4C27EB9C-DFCE-4A58-84A8-0924BF6285FD}" srcOrd="1" destOrd="0" parTransId="{4D9DF1DA-9EC4-4079-9623-36FF81D17413}" sibTransId="{887219FF-A914-44B2-B861-4A658AA9F95E}"/>
    <dgm:cxn modelId="{058D3CEC-A182-48BA-8DAB-290A85EA04E3}" type="presOf" srcId="{37C944F5-9618-4625-AFCA-566F5F87FE86}" destId="{17310055-61B9-4188-8A38-1165F90D1268}" srcOrd="0" destOrd="0" presId="urn:microsoft.com/office/officeart/2016/7/layout/RepeatingBendingProcessNew"/>
    <dgm:cxn modelId="{DF0E03F7-C36A-4F3D-98B1-706F6364B821}" type="presOf" srcId="{3505D7AA-C4FA-40A2-86C4-41F3A46C7EAD}" destId="{3D1252D2-79D2-4244-87FC-1E8586717A94}" srcOrd="0" destOrd="0" presId="urn:microsoft.com/office/officeart/2016/7/layout/RepeatingBendingProcessNew"/>
    <dgm:cxn modelId="{5EEF81F7-50EF-474C-8A22-5C1C5DC610E2}" srcId="{3505D7AA-C4FA-40A2-86C4-41F3A46C7EAD}" destId="{2FF7FF7D-2B29-4D87-A703-BC76750561E3}" srcOrd="0" destOrd="0" parTransId="{25BD6C5D-6BA1-48E8-BA87-38177833DB35}" sibTransId="{37C944F5-9618-4625-AFCA-566F5F87FE86}"/>
    <dgm:cxn modelId="{F5CA25FC-A482-48A8-BC50-0AFB15293D2A}" srcId="{3505D7AA-C4FA-40A2-86C4-41F3A46C7EAD}" destId="{95D1BCFE-D71C-48A1-A72F-5C66A7E1B166}" srcOrd="2" destOrd="0" parTransId="{D78DC24B-ED60-40A5-A4D5-7B2536709563}" sibTransId="{6A93DDD7-79A3-4A13-B765-F3CCDB95DD56}"/>
    <dgm:cxn modelId="{4CDE4148-98F9-4DE7-A819-0AAB385E3AE7}" type="presParOf" srcId="{3D1252D2-79D2-4244-87FC-1E8586717A94}" destId="{9AC1DDA0-37B4-4469-BADD-51A21968554C}" srcOrd="0" destOrd="0" presId="urn:microsoft.com/office/officeart/2016/7/layout/RepeatingBendingProcessNew"/>
    <dgm:cxn modelId="{16FBB566-92D4-4C94-BEA9-9043E53001E8}" type="presParOf" srcId="{3D1252D2-79D2-4244-87FC-1E8586717A94}" destId="{17310055-61B9-4188-8A38-1165F90D1268}" srcOrd="1" destOrd="0" presId="urn:microsoft.com/office/officeart/2016/7/layout/RepeatingBendingProcessNew"/>
    <dgm:cxn modelId="{401FCEF8-C7C2-4EE7-BB5A-0AD84847F827}" type="presParOf" srcId="{17310055-61B9-4188-8A38-1165F90D1268}" destId="{19527374-A692-4C9C-883D-06423B830BBA}" srcOrd="0" destOrd="0" presId="urn:microsoft.com/office/officeart/2016/7/layout/RepeatingBendingProcessNew"/>
    <dgm:cxn modelId="{F51AF735-7F87-445D-A3B4-005EB95903B0}" type="presParOf" srcId="{3D1252D2-79D2-4244-87FC-1E8586717A94}" destId="{2CC9CE6C-E82D-4644-BD5F-64930B718C49}" srcOrd="2" destOrd="0" presId="urn:microsoft.com/office/officeart/2016/7/layout/RepeatingBendingProcessNew"/>
    <dgm:cxn modelId="{3BC67A07-6D3F-4123-A4D1-289D25FF60D0}" type="presParOf" srcId="{3D1252D2-79D2-4244-87FC-1E8586717A94}" destId="{FF551F2C-6892-4348-ACB1-8C51BBAC3645}" srcOrd="3" destOrd="0" presId="urn:microsoft.com/office/officeart/2016/7/layout/RepeatingBendingProcessNew"/>
    <dgm:cxn modelId="{F024B249-A1E8-4738-92E1-13812277CC4A}" type="presParOf" srcId="{FF551F2C-6892-4348-ACB1-8C51BBAC3645}" destId="{7F7F8C4F-E56F-40A7-9B0F-4DA7AB9C8F7F}" srcOrd="0" destOrd="0" presId="urn:microsoft.com/office/officeart/2016/7/layout/RepeatingBendingProcessNew"/>
    <dgm:cxn modelId="{603FA915-5C0B-4EC7-BE8D-348DEC2DAD7F}" type="presParOf" srcId="{3D1252D2-79D2-4244-87FC-1E8586717A94}" destId="{7BB0CC15-5EE9-4A7A-945F-7FA293E6F043}" srcOrd="4" destOrd="0" presId="urn:microsoft.com/office/officeart/2016/7/layout/RepeatingBendingProcessNew"/>
    <dgm:cxn modelId="{74A166F5-01F2-4A65-BBEB-4C44AD406F27}" type="presParOf" srcId="{3D1252D2-79D2-4244-87FC-1E8586717A94}" destId="{259BD435-DDCB-42D2-A5CD-51CC340CCDE2}" srcOrd="5" destOrd="0" presId="urn:microsoft.com/office/officeart/2016/7/layout/RepeatingBendingProcessNew"/>
    <dgm:cxn modelId="{88C9FAC0-69CA-4216-B672-4FD1C0D5C673}" type="presParOf" srcId="{259BD435-DDCB-42D2-A5CD-51CC340CCDE2}" destId="{82224504-B105-4AE3-B048-32B73BDDF45C}" srcOrd="0" destOrd="0" presId="urn:microsoft.com/office/officeart/2016/7/layout/RepeatingBendingProcessNew"/>
    <dgm:cxn modelId="{F98922C9-5303-4A38-BC49-7124C0AE47B4}" type="presParOf" srcId="{3D1252D2-79D2-4244-87FC-1E8586717A94}" destId="{FAA1BEE7-A8BF-4C3B-B71E-4118943CE876}" srcOrd="6" destOrd="0" presId="urn:microsoft.com/office/officeart/2016/7/layout/RepeatingBendingProcessNew"/>
    <dgm:cxn modelId="{CC81109F-0CD0-4DE5-8213-E65B3B973391}" type="presParOf" srcId="{3D1252D2-79D2-4244-87FC-1E8586717A94}" destId="{E9BE5D96-9051-4EB2-968B-1DA95D20156E}" srcOrd="7" destOrd="0" presId="urn:microsoft.com/office/officeart/2016/7/layout/RepeatingBendingProcessNew"/>
    <dgm:cxn modelId="{2A940669-1E67-405C-AF67-CE7F52D63FA4}" type="presParOf" srcId="{E9BE5D96-9051-4EB2-968B-1DA95D20156E}" destId="{EF44815A-D6DF-45D7-A440-0F6E6FC996C0}" srcOrd="0" destOrd="0" presId="urn:microsoft.com/office/officeart/2016/7/layout/RepeatingBendingProcessNew"/>
    <dgm:cxn modelId="{64B09666-B58D-42D4-AF32-62CCB3A53454}" type="presParOf" srcId="{3D1252D2-79D2-4244-87FC-1E8586717A94}" destId="{C2223AC8-FB46-48B1-9421-CB691EC1ACB9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10055-61B9-4188-8A38-1165F90D1268}">
      <dsp:nvSpPr>
        <dsp:cNvPr id="0" name=""/>
        <dsp:cNvSpPr/>
      </dsp:nvSpPr>
      <dsp:spPr>
        <a:xfrm>
          <a:off x="3040792" y="86463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0771" y="45720"/>
              </a:lnTo>
              <a:lnTo>
                <a:pt x="350771" y="51699"/>
              </a:lnTo>
              <a:lnTo>
                <a:pt x="667342" y="5169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06869"/>
        <a:ext cx="34898" cy="6979"/>
      </dsp:txXfrm>
    </dsp:sp>
    <dsp:sp modelId="{9AC1DDA0-37B4-4469-BADD-51A21968554C}">
      <dsp:nvSpPr>
        <dsp:cNvPr id="0" name=""/>
        <dsp:cNvSpPr/>
      </dsp:nvSpPr>
      <dsp:spPr>
        <a:xfrm>
          <a:off x="8061" y="0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u="sng" kern="1200" dirty="0"/>
            <a:t>SAFETY</a:t>
          </a:r>
          <a:r>
            <a:rPr lang="en-GB" sz="1700" kern="1200" dirty="0"/>
            <a:t> Is at the heart of everything we do.  </a:t>
          </a:r>
          <a:endParaRPr lang="en-US" sz="1700" kern="1200" dirty="0"/>
        </a:p>
      </dsp:txBody>
      <dsp:txXfrm>
        <a:off x="8061" y="0"/>
        <a:ext cx="3034531" cy="1820718"/>
      </dsp:txXfrm>
    </dsp:sp>
    <dsp:sp modelId="{FF551F2C-6892-4348-ACB1-8C51BBAC3645}">
      <dsp:nvSpPr>
        <dsp:cNvPr id="0" name=""/>
        <dsp:cNvSpPr/>
      </dsp:nvSpPr>
      <dsp:spPr>
        <a:xfrm>
          <a:off x="6773265" y="86463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1699"/>
              </a:moveTo>
              <a:lnTo>
                <a:pt x="350771" y="51699"/>
              </a:lnTo>
              <a:lnTo>
                <a:pt x="350771" y="45720"/>
              </a:ln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7" y="906869"/>
        <a:ext cx="34898" cy="6979"/>
      </dsp:txXfrm>
    </dsp:sp>
    <dsp:sp modelId="{2CC9CE6C-E82D-4644-BD5F-64930B718C49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u="sng" kern="1200" dirty="0"/>
            <a:t>QUALITY</a:t>
          </a:r>
          <a:r>
            <a:rPr lang="en-GB" sz="1700" kern="1200" dirty="0"/>
            <a:t> </a:t>
          </a:r>
          <a:r>
            <a:rPr lang="en-GB" sz="1700" b="0" i="0" kern="1200" dirty="0"/>
            <a:t>the adherence to predefined specifications, standards, and best practices throughout the production process.</a:t>
          </a:r>
          <a:endParaRPr lang="en-US" sz="1700" kern="1200" dirty="0"/>
        </a:p>
      </dsp:txBody>
      <dsp:txXfrm>
        <a:off x="3740534" y="5979"/>
        <a:ext cx="3034531" cy="1820718"/>
      </dsp:txXfrm>
    </dsp:sp>
    <dsp:sp modelId="{259BD435-DDCB-42D2-A5CD-51CC340CCDE2}">
      <dsp:nvSpPr>
        <dsp:cNvPr id="0" name=""/>
        <dsp:cNvSpPr/>
      </dsp:nvSpPr>
      <dsp:spPr>
        <a:xfrm>
          <a:off x="1525326" y="1818918"/>
          <a:ext cx="7464946" cy="673321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3760"/>
              </a:lnTo>
              <a:lnTo>
                <a:pt x="0" y="353760"/>
              </a:lnTo>
              <a:lnTo>
                <a:pt x="0" y="673321"/>
              </a:lnTo>
            </a:path>
          </a:pathLst>
        </a:custGeom>
        <a:noFill/>
        <a:ln w="1270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48" y="2152089"/>
        <a:ext cx="374903" cy="6979"/>
      </dsp:txXfrm>
    </dsp:sp>
    <dsp:sp modelId="{7BB0CC15-5EE9-4A7A-945F-7FA293E6F043}">
      <dsp:nvSpPr>
        <dsp:cNvPr id="0" name=""/>
        <dsp:cNvSpPr/>
      </dsp:nvSpPr>
      <dsp:spPr>
        <a:xfrm>
          <a:off x="7473007" y="0"/>
          <a:ext cx="3034531" cy="1820718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u="sng" kern="1200" dirty="0"/>
            <a:t>DELIVERY</a:t>
          </a:r>
          <a:r>
            <a:rPr lang="en-GB" sz="1700" kern="1200" dirty="0"/>
            <a:t> </a:t>
          </a:r>
          <a:r>
            <a:rPr lang="en-GB" sz="1700" b="0" i="0" kern="1200" dirty="0"/>
            <a:t>Meeting delivery timelines and accurately fulfilling orders is critical for customer satisfaction and maintaining business relationships. </a:t>
          </a:r>
          <a:endParaRPr lang="en-US" sz="1700" kern="1200" dirty="0"/>
        </a:p>
      </dsp:txBody>
      <dsp:txXfrm>
        <a:off x="7473007" y="0"/>
        <a:ext cx="3034531" cy="1820718"/>
      </dsp:txXfrm>
    </dsp:sp>
    <dsp:sp modelId="{E9BE5D96-9051-4EB2-968B-1DA95D20156E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FAA1BEE7-A8BF-4C3B-B71E-4118943CE876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u="sng" kern="1200" dirty="0"/>
            <a:t>COSTS</a:t>
          </a:r>
          <a:r>
            <a:rPr lang="en-GB" sz="1700" kern="1200" dirty="0"/>
            <a:t> T</a:t>
          </a:r>
          <a:r>
            <a:rPr lang="en-GB" sz="1700" b="0" i="0" kern="1200" dirty="0"/>
            <a:t>he overall sum of money required to manufacture a product.</a:t>
          </a:r>
          <a:endParaRPr lang="en-US" sz="1700" kern="1200" dirty="0"/>
        </a:p>
      </dsp:txBody>
      <dsp:txXfrm>
        <a:off x="8061" y="2524640"/>
        <a:ext cx="3034531" cy="1820718"/>
      </dsp:txXfrm>
    </dsp:sp>
    <dsp:sp modelId="{C2223AC8-FB46-48B1-9421-CB691EC1ACB9}">
      <dsp:nvSpPr>
        <dsp:cNvPr id="0" name=""/>
        <dsp:cNvSpPr/>
      </dsp:nvSpPr>
      <dsp:spPr>
        <a:xfrm>
          <a:off x="3740534" y="2524640"/>
          <a:ext cx="4410751" cy="1820718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u="sng" kern="1200" dirty="0"/>
            <a:t>PEOPLE</a:t>
          </a:r>
          <a:r>
            <a:rPr lang="en-GB" sz="1700" kern="1200" dirty="0"/>
            <a:t> The heartbeat of the factory that </a:t>
          </a:r>
          <a:r>
            <a:rPr lang="en-GB" sz="1700" b="0" i="0" kern="1200" dirty="0"/>
            <a:t>drives the manufacturing process and adds value to raw materials. People are everything to the business, without people, There is no business.</a:t>
          </a:r>
          <a:endParaRPr lang="en-US" sz="1700" kern="1200" dirty="0"/>
        </a:p>
      </dsp:txBody>
      <dsp:txXfrm>
        <a:off x="3740534" y="2524640"/>
        <a:ext cx="4410751" cy="1820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9B715ED-B665-ADE5-B402-E3FA66A337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BFFDD00-8DDB-4CD3-2012-D591FE2FCB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3F1A7-8BD0-4E1D-8A11-DD8852CDE52F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8E149D-3832-73EA-923B-155CD2E0B9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3330F4-9948-A168-FACC-FB4808A9CE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1F1FA-FE87-4579-B4DB-1459A95EAD7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701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EFD11-6BBC-4FBF-88E8-1E9D0D61655F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AB33F-78C0-45B1-83A8-21016400F22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74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13E6B-DC02-AC3C-600D-FC8494CEB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D28779E-6870-7513-A657-79B09BD2D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18A8C51-27A1-0AA3-00F5-C4A59F0E6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de-DE" sz="1800" strike="noStrike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0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0BDA8-4D6D-83BE-C516-DA9BE519C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44540"/>
            <a:ext cx="10515600" cy="2387600"/>
          </a:xfrm>
        </p:spPr>
        <p:txBody>
          <a:bodyPr anchor="ctr" anchorCtr="0"/>
          <a:lstStyle>
            <a:lvl1pPr algn="ctr">
              <a:defRPr sz="60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A7DB65A-87E3-667C-B036-B363E995C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724400"/>
            <a:ext cx="10515600" cy="1416424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56A3D7-41EC-53BD-E012-B02AE75C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E48C-EE07-4D64-80DA-8188492B4FCF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3E6405-57A2-2C42-867B-154337A8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4F645C-CCD2-F2A2-91AC-6C011A6F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429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BD481-06AC-C2F1-BD66-8D89FDE5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AB134FD-D311-361E-0847-296A6DB63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5EE54E-50C5-DEB6-E4CA-A5BC99BE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8322-31A9-463B-B5F3-977D8ECDA625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0F6598-9C16-7F9B-1D54-0C5013EFC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9FAAE7-17B6-7AA5-257B-598BAF98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4ACC09D-B7D8-82A7-C388-92DBBFDF71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1FD573-BDF5-5F1A-F7F0-03795CB05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91CD4D-A757-E318-5B94-29A8B42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BFE2-C736-4CAC-84D0-9939043BD38A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89B159-6585-161C-B5E9-7FF179169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15251B-58AA-CA1A-4027-FF4ADD3D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831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6F51AF-0D7E-8E16-C289-4ADB9D753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010657-CD03-EB85-91EB-48C26AF16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674B9A-15BB-7310-1C80-6BB99C8A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F5ED9F-7916-25A4-C6B9-0B957DE14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FA7367-9F70-1BB3-B677-4BC41AF8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515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D7C95A-075C-DCB9-DF1A-E4EF4D0F9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AC2B7B-6F64-3E2A-02F8-99595FF27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E191EF-8033-7BCB-0301-0D59456FB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756C-4E82-4380-A0FD-0875C6CA66D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F507D9-9422-8CBB-2DBF-1FE0E66A4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9D012F-819A-A18D-2C42-348111F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3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1C131-0C1A-EA64-016A-3A8961436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07876D-9968-08AE-65F3-15F2A9FBB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BF97DB7-3670-D7DE-A4CE-6FB324B95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A3F778-5E07-5FC8-A410-0B12FCF2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3E5C5-C274-457A-B7D8-B616651B677D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55F77C-ECA6-5C65-FB63-17278AF2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527AA1-C556-57BF-CE3B-8F12F6DB0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2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ED681-8E84-2D62-517E-AC86BA639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26703D-9F81-3025-25A4-0393496C0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B59CF5-C528-98C8-DB8A-E6E0A609E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B8F7D97-4B4F-A2F6-B261-78BA7835DE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2BD913E-DB5D-0944-A144-AB4E460EEA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F0413C3-D308-FFEC-2D46-975BB8A1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93CBD-5F11-4431-A07B-F7EB7E79950D}" type="datetime6">
              <a:rPr lang="en-GB" smtClean="0"/>
              <a:t>October 25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22EC8E-16CF-ED7D-E514-D38D8D489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94595E5-E47D-9392-61CE-4BFD293D8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82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5FEFB6-93CF-50B1-1DC9-67799DB0F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828B9FB-FCD2-5CC2-43A2-38AA3B9A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94DF3-0787-44B8-B5CF-2EE979CEBEE7}" type="datetime6">
              <a:rPr lang="en-GB" smtClean="0"/>
              <a:t>October 25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83EF2F-4617-C605-E134-6C6B0B9C0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E1B8A9-ACB8-1771-EF4F-6BCFB474F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05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37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D6DA-30A8-F8DE-CDF7-11B152CD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33FF65-7C84-A9F5-7485-F33FF22B2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C2B528-0573-0BDE-70EF-29ADE2AC6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1FCA0F-8140-7478-CB46-3E62C8B70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BAFE-CF08-4F5E-BD1F-A1D66C5166B1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593845-2278-783F-4A2D-4F4940B4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2CA57A-35A1-A1CE-8310-E67A3393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04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822B3-8731-4675-B113-9AF297977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AD834A-77AF-DAD9-31DF-422DAC8F3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1EBCA1-F068-AA07-8649-355273792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6C870C-42C4-ECF1-B233-C93B6184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DCB0-F1B5-4303-BF4C-9B5122E7FBE1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83E442-C674-5BFB-16EE-966C3D1CE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6B26FE-57CE-D12C-2937-DC0C043A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91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BAF9BCD-0BD1-51A3-7D39-8CE2129F0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4D0081-5E97-DC1F-498F-EC66C4FB8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935E4B-1DA8-54B1-35A1-74C41926AB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7579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9D9D512-41AC-40BB-BCF1-B602A358515D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ECF06D-24F9-3D7B-E6A5-B8CE4508F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6546" y="6356350"/>
            <a:ext cx="497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AC7964-3C00-B1FD-2477-D7B6FE153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5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448D224-28C4-414C-B48A-F67AA4EBF80F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D514AC-2475-9660-0325-1FBF3A66E4B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504" y="6302717"/>
            <a:ext cx="601466" cy="39251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6A8C21C-8C66-4123-DEE8-2CC7A5AB3AE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55" y="6352078"/>
            <a:ext cx="601466" cy="50592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DC324BE-FC21-1514-9406-EA41FF582E0E}"/>
              </a:ext>
            </a:extLst>
          </p:cNvPr>
          <p:cNvSpPr txBox="1"/>
          <p:nvPr userDrawn="1"/>
        </p:nvSpPr>
        <p:spPr>
          <a:xfrm rot="16200000">
            <a:off x="-156583" y="1608364"/>
            <a:ext cx="6824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Draft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462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BF0A7-8FF7-C2ED-2882-D5CF95727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44540"/>
            <a:ext cx="10515600" cy="2387600"/>
          </a:xfrm>
        </p:spPr>
        <p:txBody>
          <a:bodyPr>
            <a:normAutofit/>
          </a:bodyPr>
          <a:lstStyle/>
          <a:p>
            <a:r>
              <a:rPr lang="de-DE"/>
              <a:t>TIER Communication </a:t>
            </a:r>
            <a:br>
              <a:rPr lang="de-DE"/>
            </a:br>
            <a:r>
              <a:rPr lang="de-DE"/>
              <a:t>SQDCP-BOARD </a:t>
            </a:r>
            <a:endParaRPr lang="en-GB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D02B00-0641-5CD9-25FB-A1CED395D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0655" y="4724400"/>
            <a:ext cx="9890690" cy="1416050"/>
          </a:xfrm>
        </p:spPr>
        <p:txBody>
          <a:bodyPr>
            <a:normAutofit fontScale="92500" lnSpcReduction="20000"/>
          </a:bodyPr>
          <a:lstStyle/>
          <a:p>
            <a:r>
              <a:rPr lang="en-GB"/>
              <a:t>The </a:t>
            </a:r>
            <a:r>
              <a:rPr lang="en-GB" b="1"/>
              <a:t>SQDCP Board </a:t>
            </a:r>
            <a:r>
              <a:rPr lang="en-GB"/>
              <a:t>(Safety, Quality, Delivery, Cost, People) is a central tool in our </a:t>
            </a:r>
            <a:r>
              <a:rPr lang="en-GB" b="1"/>
              <a:t>TIER communication system </a:t>
            </a:r>
            <a:r>
              <a:rPr lang="en-GB"/>
              <a:t>that supports structured and transparent performance dialogue across all layers of the organization — from the shop floor (Tier 1) to senior management (Tier 3+).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8582DF6-A672-CF09-0DCE-6D02B3104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142" y="43757"/>
            <a:ext cx="743652" cy="74365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78F9C42-68E5-3F37-464C-DA1709C55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539" y="207513"/>
            <a:ext cx="1094508" cy="4161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2E5DD91-C35E-7BE6-D2E1-E55AD13DD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310" y="0"/>
            <a:ext cx="988135" cy="83116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3701EA7-A04F-A773-FD47-0ACDADDA0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04" y="415583"/>
            <a:ext cx="1819270" cy="1187263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3902C07-D8F9-095A-F8F0-A00EE865BCE2}"/>
              </a:ext>
            </a:extLst>
          </p:cNvPr>
          <p:cNvSpPr txBox="1">
            <a:spLocks/>
          </p:cNvSpPr>
          <p:nvPr/>
        </p:nvSpPr>
        <p:spPr>
          <a:xfrm>
            <a:off x="1524000" y="1274763"/>
            <a:ext cx="9144000" cy="9322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spc="150"/>
              <a:t>LEARNING NUGGET LN-002 </a:t>
            </a:r>
            <a:endParaRPr lang="en-GB" sz="4800" spc="15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3700A2B-AEEB-975A-68CC-AD3D2A74388C}"/>
              </a:ext>
            </a:extLst>
          </p:cNvPr>
          <p:cNvSpPr txBox="1"/>
          <p:nvPr/>
        </p:nvSpPr>
        <p:spPr>
          <a:xfrm rot="16200000">
            <a:off x="-156583" y="1608364"/>
            <a:ext cx="6824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Draft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97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6819B-8F47-9A92-9801-16B8795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TIER-Meetings work 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D13491-161E-A91A-59EA-9888A8A45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448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/>
              <a:t>Different tiers</a:t>
            </a:r>
          </a:p>
          <a:p>
            <a:r>
              <a:rPr lang="en-GB" sz="2400"/>
              <a:t>A typical tiered structure might include Tier 1 (shop floor team meetings), Tier 2 (supervisor level meetings), and Tier 3 (manager level meetings). 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sz="2400" b="1"/>
              <a:t>Focused agenda</a:t>
            </a:r>
          </a:p>
          <a:p>
            <a:r>
              <a:rPr lang="en-GB" sz="2400"/>
              <a:t>Each tier meeting has a specific agenda focused on relevant issues and performance metrics at that level. 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33BD9-34CF-DE68-7420-D6E0A3A85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402744-5372-443A-9077-3182CADDE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64407A-ECB9-9B36-F20A-DDEDEBE9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10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1700FAA-D137-463C-F842-ADD83072F9A8}"/>
              </a:ext>
            </a:extLst>
          </p:cNvPr>
          <p:cNvSpPr txBox="1">
            <a:spLocks/>
          </p:cNvSpPr>
          <p:nvPr/>
        </p:nvSpPr>
        <p:spPr>
          <a:xfrm>
            <a:off x="6934200" y="1825625"/>
            <a:ext cx="4419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/>
              <a:t>Data-driven discussion</a:t>
            </a:r>
          </a:p>
          <a:p>
            <a:r>
              <a:rPr lang="en-GB" sz="2400"/>
              <a:t>Meetings rely on real-time data to identify problems and track progress towards improvement goals. 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sz="2400" b="1"/>
              <a:t>Action item ownership</a:t>
            </a:r>
          </a:p>
          <a:p>
            <a:r>
              <a:rPr lang="en-GB" sz="2400"/>
              <a:t>Clear action items are assigned with responsible individuals and deadlines to ensure follow-up</a:t>
            </a:r>
          </a:p>
        </p:txBody>
      </p:sp>
    </p:spTree>
    <p:extLst>
      <p:ext uri="{BB962C8B-B14F-4D97-AF65-F5344CB8AC3E}">
        <p14:creationId xmlns:p14="http://schemas.microsoft.com/office/powerpoint/2010/main" val="160260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F3FBBBFF-844D-48E1-9250-1890BF87E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186" y="323562"/>
            <a:ext cx="8726170" cy="574472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2AA787-1465-39D0-70A5-FA60D8823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40668"/>
          </a:xfrm>
        </p:spPr>
        <p:txBody>
          <a:bodyPr anchor="t" anchorCtr="0">
            <a:normAutofit/>
          </a:bodyPr>
          <a:lstStyle/>
          <a:p>
            <a:r>
              <a:rPr lang="en-GB"/>
              <a:t>THE </a:t>
            </a:r>
            <a:br>
              <a:rPr lang="en-GB"/>
            </a:br>
            <a:r>
              <a:rPr lang="en-GB"/>
              <a:t>SQDCP-</a:t>
            </a:r>
            <a:br>
              <a:rPr lang="en-GB"/>
            </a:br>
            <a:r>
              <a:rPr lang="en-GB"/>
              <a:t>BOARD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12A5FB-2F1C-BBE6-C0A4-9AFC6AF8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DFF9DA-1E3B-CD56-E9E3-974F13C5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5A80C4-A463-4752-205C-80ACD9580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849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65622-C65F-5FFF-1314-7A66C4325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45DFD-AAC0-E616-88A1-5D753A667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SQDCP-BOARD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CB7804-6ECA-714A-35F3-3DC56069E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4871E3-2792-760E-58B7-FB01EA031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0A8EB2-7372-7DE3-25F7-68E977A4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12</a:t>
            </a:fld>
            <a:endParaRPr lang="en-GB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D003B23F-7CC2-4596-7527-8CF3346E3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8265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The TIER meeting consistently follows a structured format based on the categories:    </a:t>
            </a:r>
            <a:r>
              <a:rPr lang="en-GB" b="1"/>
              <a:t>S</a:t>
            </a:r>
            <a:r>
              <a:rPr lang="en-GB"/>
              <a:t>afety   </a:t>
            </a:r>
            <a:r>
              <a:rPr lang="en-GB" b="1"/>
              <a:t>Q</a:t>
            </a:r>
            <a:r>
              <a:rPr lang="en-GB"/>
              <a:t>uality   </a:t>
            </a:r>
            <a:r>
              <a:rPr lang="en-GB" b="1"/>
              <a:t>D</a:t>
            </a:r>
            <a:r>
              <a:rPr lang="en-GB"/>
              <a:t>elivery   </a:t>
            </a:r>
            <a:r>
              <a:rPr lang="en-GB" b="1"/>
              <a:t>C</a:t>
            </a:r>
            <a:r>
              <a:rPr lang="en-GB"/>
              <a:t>ost   </a:t>
            </a:r>
            <a:r>
              <a:rPr lang="en-GB" b="1"/>
              <a:t>P</a:t>
            </a:r>
            <a:r>
              <a:rPr lang="en-GB"/>
              <a:t>eople</a:t>
            </a:r>
          </a:p>
        </p:txBody>
      </p:sp>
      <p:pic>
        <p:nvPicPr>
          <p:cNvPr id="14" name="Grafik 13" descr="Ein Bild, das Zahl, Schrift, Screenshot, Design enthält.&#10;&#10;Automatisch generierte Beschreibung">
            <a:extLst>
              <a:ext uri="{FF2B5EF4-FFF2-40B4-BE49-F238E27FC236}">
                <a16:creationId xmlns:a16="http://schemas.microsoft.com/office/drawing/2014/main" id="{FAAC8C80-B065-07A6-89B6-9A86A6B443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97" b="1278"/>
          <a:stretch>
            <a:fillRect/>
          </a:stretch>
        </p:blipFill>
        <p:spPr>
          <a:xfrm>
            <a:off x="813054" y="3071553"/>
            <a:ext cx="7772400" cy="26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96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09C6E-12B3-3E63-FA17-7695D92C0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6696A-5E57-D590-4755-CDFB35296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SQDCP-Board-Management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1477F7-550D-F564-5463-17F91814C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1851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000" b="1">
                <a:solidFill>
                  <a:srgbClr val="000000"/>
                </a:solidFill>
              </a:rPr>
              <a:t>Who is Responsible for Filling Out the SQDCP Board in the AMANN Group</a:t>
            </a:r>
          </a:p>
          <a:p>
            <a:pPr marL="0" indent="0">
              <a:buNone/>
            </a:pPr>
            <a:r>
              <a:rPr lang="en-CA" sz="2000">
                <a:solidFill>
                  <a:srgbClr val="000000"/>
                </a:solidFill>
              </a:rPr>
              <a:t>At the AMANN Group, the SQDCP board is filled out collaboratively by the team, with clearly assigned responsibilities to ensure consistency and accountability: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9BC528-9CAE-65CB-54B4-130F6B811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D9EBA8-3351-955F-1B8F-8B15EA8C4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E5C196-2E1D-D200-DB4E-4043BF1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13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07CF1628-539D-1AD8-639A-EAF5FC412C74}"/>
              </a:ext>
            </a:extLst>
          </p:cNvPr>
          <p:cNvSpPr txBox="1">
            <a:spLocks/>
          </p:cNvSpPr>
          <p:nvPr/>
        </p:nvSpPr>
        <p:spPr>
          <a:xfrm>
            <a:off x="4197096" y="1825625"/>
            <a:ext cx="73152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1800" b="1">
                <a:solidFill>
                  <a:srgbClr val="000000"/>
                </a:solidFill>
              </a:rPr>
              <a:t>Team Leaders / Shift Leaders</a:t>
            </a:r>
            <a:br>
              <a:rPr lang="en-CA" sz="1800">
                <a:solidFill>
                  <a:srgbClr val="000000"/>
                </a:solidFill>
              </a:rPr>
            </a:br>
            <a:r>
              <a:rPr lang="en-CA" sz="1800">
                <a:solidFill>
                  <a:srgbClr val="000000"/>
                </a:solidFill>
              </a:rPr>
              <a:t>Are primarily responsible for collecting and documenting daily data in all SQDCP areas. They ensure that the board reflects current performance and issues.</a:t>
            </a:r>
          </a:p>
          <a:p>
            <a:pPr marL="0" indent="0">
              <a:buNone/>
            </a:pPr>
            <a:r>
              <a:rPr lang="en-CA" sz="1800" b="1">
                <a:solidFill>
                  <a:srgbClr val="000000"/>
                </a:solidFill>
              </a:rPr>
              <a:t>Operators / Team Members</a:t>
            </a:r>
            <a:br>
              <a:rPr lang="en-CA" sz="1800">
                <a:solidFill>
                  <a:srgbClr val="000000"/>
                </a:solidFill>
              </a:rPr>
            </a:br>
            <a:r>
              <a:rPr lang="en-CA" sz="1800">
                <a:solidFill>
                  <a:srgbClr val="000000"/>
                </a:solidFill>
              </a:rPr>
              <a:t>Contribute relevant observations, incidents, or updates in their respective work areas, particularly in the categories of Safety, Quality, and People.</a:t>
            </a:r>
          </a:p>
          <a:p>
            <a:pPr marL="0" indent="0">
              <a:buNone/>
            </a:pPr>
            <a:r>
              <a:rPr lang="en-CA" sz="1800" b="1">
                <a:solidFill>
                  <a:srgbClr val="000000"/>
                </a:solidFill>
              </a:rPr>
              <a:t>Supervisors / Department Heads</a:t>
            </a:r>
            <a:br>
              <a:rPr lang="en-CA" sz="1800">
                <a:solidFill>
                  <a:srgbClr val="000000"/>
                </a:solidFill>
              </a:rPr>
            </a:br>
            <a:r>
              <a:rPr lang="en-CA" sz="1800">
                <a:solidFill>
                  <a:srgbClr val="000000"/>
                </a:solidFill>
              </a:rPr>
              <a:t>Review the board regularly, support escalations, and ensure follow-up on open actions. They also validate the accuracy and completeness of the entries.</a:t>
            </a:r>
          </a:p>
          <a:p>
            <a:pPr marL="0" indent="0">
              <a:buNone/>
            </a:pPr>
            <a:r>
              <a:rPr lang="en-CA" sz="1800" b="1">
                <a:solidFill>
                  <a:srgbClr val="000000"/>
                </a:solidFill>
              </a:rPr>
              <a:t>TIER Meeting Facilitator (if assigned)</a:t>
            </a:r>
            <a:br>
              <a:rPr lang="en-CA" sz="1800">
                <a:solidFill>
                  <a:srgbClr val="000000"/>
                </a:solidFill>
              </a:rPr>
            </a:br>
            <a:r>
              <a:rPr lang="en-CA" sz="1800">
                <a:solidFill>
                  <a:srgbClr val="000000"/>
                </a:solidFill>
              </a:rPr>
              <a:t>Supports the structured discussion during the meeting, ensures the board is updated in real time, and highlights deviations that require escalation.</a:t>
            </a:r>
          </a:p>
        </p:txBody>
      </p:sp>
    </p:spTree>
    <p:extLst>
      <p:ext uri="{BB962C8B-B14F-4D97-AF65-F5344CB8AC3E}">
        <p14:creationId xmlns:p14="http://schemas.microsoft.com/office/powerpoint/2010/main" val="246825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C6B72-64F9-6315-6F8E-1443CBBA0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DC0AFF-C300-0BC4-EA09-27A36F6FD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SQDCP-Board-Management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F0CDF3-4E3A-03D7-3B9C-B7C4D9D0D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54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000000"/>
                </a:solidFill>
              </a:rPr>
              <a:t>How to Fill Out the SQDCP Board</a:t>
            </a:r>
          </a:p>
          <a:p>
            <a:pPr marL="0" indent="0">
              <a:buNone/>
            </a:pPr>
            <a:r>
              <a:rPr lang="en-US" sz="2000">
                <a:solidFill>
                  <a:srgbClr val="000000"/>
                </a:solidFill>
              </a:rPr>
              <a:t>The SQDCP Board is structured to reflect daily performance in five key areas:</a:t>
            </a:r>
            <a:endParaRPr lang="en-CA" sz="2000">
              <a:solidFill>
                <a:srgbClr val="000000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49AEBF-6F6D-161D-7554-E5ED15A44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E2F4EB-7E61-6767-0919-E33C71C50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9B6A60-BE93-075C-AB09-852C6C74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14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C85E888-CA32-22EA-0D00-A0E61BD897C6}"/>
              </a:ext>
            </a:extLst>
          </p:cNvPr>
          <p:cNvSpPr txBox="1">
            <a:spLocks/>
          </p:cNvSpPr>
          <p:nvPr/>
        </p:nvSpPr>
        <p:spPr>
          <a:xfrm>
            <a:off x="838200" y="2779775"/>
            <a:ext cx="4565904" cy="3397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rgbClr val="000000"/>
                </a:solidFill>
              </a:rPr>
              <a:t>S – Safety </a:t>
            </a:r>
            <a:r>
              <a:rPr lang="en-GB" sz="1800">
                <a:solidFill>
                  <a:srgbClr val="000000"/>
                </a:solidFill>
              </a:rPr>
              <a:t>Record any safety incidents, near misses, or safety observations. Mark green if no issues occurred, yellow for minor observations, and red for incidents. Add short notes or actions if needed.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rgbClr val="000000"/>
                </a:solidFill>
              </a:rPr>
              <a:t>Q – Quality </a:t>
            </a:r>
            <a:r>
              <a:rPr lang="en-GB" sz="1800">
                <a:solidFill>
                  <a:srgbClr val="000000"/>
                </a:solidFill>
              </a:rPr>
              <a:t>Document quality issues such as defects, rework, or complaints. Use color coding to indicate the status (green = OK, red = deviation). Briefly describe root causes or corrective actions when applicable.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2D2DA6AE-8F41-4912-A16E-13C592700D47}"/>
              </a:ext>
            </a:extLst>
          </p:cNvPr>
          <p:cNvSpPr txBox="1">
            <a:spLocks/>
          </p:cNvSpPr>
          <p:nvPr/>
        </p:nvSpPr>
        <p:spPr>
          <a:xfrm>
            <a:off x="5696712" y="2779775"/>
            <a:ext cx="6099048" cy="3397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rgbClr val="000000"/>
                </a:solidFill>
              </a:rPr>
              <a:t>D – Delivery </a:t>
            </a:r>
            <a:r>
              <a:rPr lang="en-GB" sz="1800">
                <a:solidFill>
                  <a:srgbClr val="000000"/>
                </a:solidFill>
              </a:rPr>
              <a:t>Track delivery performance (e.g., on-time delivery, production output vs. plan). Green if targets are met, yellow if at risk, red if missed. Note any delays or bottlenecks with action points.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rgbClr val="000000"/>
                </a:solidFill>
              </a:rPr>
              <a:t>C – Cost </a:t>
            </a:r>
            <a:r>
              <a:rPr lang="en-GB" sz="1800">
                <a:solidFill>
                  <a:srgbClr val="000000"/>
                </a:solidFill>
              </a:rPr>
              <a:t>Show deviations in scrap rate, resource usage, or cost overruns. Color code based on deviation level. Add causes and countermeasures where necessary.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rgbClr val="000000"/>
                </a:solidFill>
              </a:rPr>
              <a:t>P – People </a:t>
            </a:r>
            <a:r>
              <a:rPr lang="en-GB" sz="1800">
                <a:solidFill>
                  <a:srgbClr val="000000"/>
                </a:solidFill>
              </a:rPr>
              <a:t>Reflect team-related topics like absenteeism, training, staffing, or motivation. Mark status and comment on any team-related challenges or improvements.</a:t>
            </a:r>
          </a:p>
        </p:txBody>
      </p:sp>
    </p:spTree>
    <p:extLst>
      <p:ext uri="{BB962C8B-B14F-4D97-AF65-F5344CB8AC3E}">
        <p14:creationId xmlns:p14="http://schemas.microsoft.com/office/powerpoint/2010/main" val="1058560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4274B-AE46-90C8-8893-552CF049E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2FDD6-2EAC-ED6B-7910-86632D206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SQDCP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22A17F-851B-E0CD-076E-3E2D2EC5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BD050AA-73EA-AB18-AC6D-A26961E79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74D2A6-FB86-5BAC-4383-3739B185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15</a:t>
            </a:fld>
            <a:endParaRPr lang="en-GB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57F7B73B-C57C-FA52-02BA-E5A0B7B83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582775"/>
              </p:ext>
            </p:extLst>
          </p:nvPr>
        </p:nvGraphicFramePr>
        <p:xfrm>
          <a:off x="838200" y="158788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563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210218-1A22-F0D3-440F-2418E8617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en-GB"/>
              <a:t>Benefits of the TIER Process for AMANN Group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EC4E9C-0536-B5FB-116E-F2868F23C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0730" y="1825625"/>
            <a:ext cx="57081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/>
              <a:t>For Employees:</a:t>
            </a:r>
          </a:p>
          <a:p>
            <a:r>
              <a:rPr lang="en-GB" sz="2400"/>
              <a:t>Greater clarity and sense of ownership</a:t>
            </a:r>
          </a:p>
          <a:p>
            <a:r>
              <a:rPr lang="en-GB" sz="2400"/>
              <a:t>Quick feedback and prompt action</a:t>
            </a:r>
          </a:p>
          <a:p>
            <a:r>
              <a:rPr lang="en-GB" sz="2400"/>
              <a:t>Acknowledgement of raised concerns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GB" sz="2400" b="1"/>
              <a:t>For the Organization:</a:t>
            </a:r>
          </a:p>
          <a:p>
            <a:r>
              <a:rPr lang="en-GB" sz="2400"/>
              <a:t>Accelerated problem-solving</a:t>
            </a:r>
          </a:p>
          <a:p>
            <a:r>
              <a:rPr lang="en-GB" sz="2400"/>
              <a:t>Strengthened governance</a:t>
            </a:r>
          </a:p>
          <a:p>
            <a:r>
              <a:rPr lang="en-GB" sz="2400"/>
              <a:t>Consistent and aligned communication strategy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E1A15E-F7CC-1AA2-644C-051C6C90C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D7FE22-D057-ADB1-4F92-72D2AB5CC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7AB71E-B5BE-AF0C-2B56-A57D0E22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16</a:t>
            </a:fld>
            <a:endParaRPr lang="en-GB"/>
          </a:p>
        </p:txBody>
      </p:sp>
      <p:pic>
        <p:nvPicPr>
          <p:cNvPr id="7" name="Grafik 6" descr="Ein Bild, das Kleidung, Im Haus, Person, Mann enthält.&#10;&#10;Automatisch generierte Beschreibung">
            <a:extLst>
              <a:ext uri="{FF2B5EF4-FFF2-40B4-BE49-F238E27FC236}">
                <a16:creationId xmlns:a16="http://schemas.microsoft.com/office/drawing/2014/main" id="{690CC98C-FC36-67DD-7FA5-A202130D1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23558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71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C1A89E-33AB-2BF4-FA7B-80E268ADE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Key benefits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C291BE-DB32-1921-815B-D3DEF585F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649"/>
            <a:ext cx="10515600" cy="1124187"/>
          </a:xfrm>
        </p:spPr>
        <p:txBody>
          <a:bodyPr/>
          <a:lstStyle/>
          <a:p>
            <a:pPr marL="0" indent="0">
              <a:buNone/>
            </a:pPr>
            <a:r>
              <a:rPr lang="en-GB"/>
              <a:t>Key benefits for AMANN Group with TIER COMMUNICATION and SQDCP-BOARD MANAGEMENT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0B37F3-8529-F31C-9AF7-DF3CCA09D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9E8CEB-DBA9-677C-A1F7-83424601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9A35D0-58E4-18B1-F92D-6D261E757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17</a:t>
            </a:fld>
            <a:endParaRPr lang="en-GB"/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837DF4A8-A844-76DD-B97F-7DDA84D7F1F2}"/>
              </a:ext>
            </a:extLst>
          </p:cNvPr>
          <p:cNvGrpSpPr/>
          <p:nvPr/>
        </p:nvGrpSpPr>
        <p:grpSpPr>
          <a:xfrm>
            <a:off x="549724" y="2802189"/>
            <a:ext cx="1736718" cy="2253396"/>
            <a:chOff x="79846" y="2802189"/>
            <a:chExt cx="1736718" cy="2253396"/>
          </a:xfrm>
        </p:grpSpPr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56F994F0-F816-84DA-D994-475A4369FB90}"/>
                </a:ext>
              </a:extLst>
            </p:cNvPr>
            <p:cNvSpPr/>
            <p:nvPr/>
          </p:nvSpPr>
          <p:spPr>
            <a:xfrm>
              <a:off x="79846" y="3731337"/>
              <a:ext cx="1736718" cy="1324248"/>
            </a:xfrm>
            <a:custGeom>
              <a:avLst/>
              <a:gdLst>
                <a:gd name="connsiteX0" fmla="*/ 0 w 1736718"/>
                <a:gd name="connsiteY0" fmla="*/ 0 h 1324248"/>
                <a:gd name="connsiteX1" fmla="*/ 1736718 w 1736718"/>
                <a:gd name="connsiteY1" fmla="*/ 0 h 1324248"/>
                <a:gd name="connsiteX2" fmla="*/ 1736718 w 1736718"/>
                <a:gd name="connsiteY2" fmla="*/ 1324248 h 1324248"/>
                <a:gd name="connsiteX3" fmla="*/ 0 w 1736718"/>
                <a:gd name="connsiteY3" fmla="*/ 1324248 h 1324248"/>
                <a:gd name="connsiteX4" fmla="*/ 0 w 1736718"/>
                <a:gd name="connsiteY4" fmla="*/ 0 h 132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718" h="1324248">
                  <a:moveTo>
                    <a:pt x="0" y="0"/>
                  </a:moveTo>
                  <a:lnTo>
                    <a:pt x="1736718" y="0"/>
                  </a:lnTo>
                  <a:lnTo>
                    <a:pt x="1736718" y="1324248"/>
                  </a:lnTo>
                  <a:lnTo>
                    <a:pt x="0" y="13242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200" b="1" i="0" kern="1200"/>
                <a:t>Improved communication</a:t>
              </a:r>
              <a:endParaRPr lang="en-US" sz="1200" kern="1200"/>
            </a:p>
          </p:txBody>
        </p:sp>
        <p:sp>
          <p:nvSpPr>
            <p:cNvPr id="27" name="Rechteck 26" descr="Chat">
              <a:extLst>
                <a:ext uri="{FF2B5EF4-FFF2-40B4-BE49-F238E27FC236}">
                  <a16:creationId xmlns:a16="http://schemas.microsoft.com/office/drawing/2014/main" id="{F3C8E995-9E0A-C9F2-0186-1EA86E89EFB8}"/>
                </a:ext>
              </a:extLst>
            </p:cNvPr>
            <p:cNvSpPr/>
            <p:nvPr/>
          </p:nvSpPr>
          <p:spPr>
            <a:xfrm>
              <a:off x="644280" y="2802189"/>
              <a:ext cx="607851" cy="607851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8A21737D-B000-A58F-9C17-41A6A4C9EAE4}"/>
              </a:ext>
            </a:extLst>
          </p:cNvPr>
          <p:cNvGrpSpPr/>
          <p:nvPr/>
        </p:nvGrpSpPr>
        <p:grpSpPr>
          <a:xfrm>
            <a:off x="2369227" y="2802189"/>
            <a:ext cx="1736718" cy="2253396"/>
            <a:chOff x="2120491" y="2802189"/>
            <a:chExt cx="1736718" cy="2253396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28690342-9F26-B557-AFB3-1144D799E59A}"/>
                </a:ext>
              </a:extLst>
            </p:cNvPr>
            <p:cNvSpPr/>
            <p:nvPr/>
          </p:nvSpPr>
          <p:spPr>
            <a:xfrm>
              <a:off x="2120491" y="3731337"/>
              <a:ext cx="1736718" cy="1324248"/>
            </a:xfrm>
            <a:custGeom>
              <a:avLst/>
              <a:gdLst>
                <a:gd name="connsiteX0" fmla="*/ 0 w 1736718"/>
                <a:gd name="connsiteY0" fmla="*/ 0 h 1324248"/>
                <a:gd name="connsiteX1" fmla="*/ 1736718 w 1736718"/>
                <a:gd name="connsiteY1" fmla="*/ 0 h 1324248"/>
                <a:gd name="connsiteX2" fmla="*/ 1736718 w 1736718"/>
                <a:gd name="connsiteY2" fmla="*/ 1324248 h 1324248"/>
                <a:gd name="connsiteX3" fmla="*/ 0 w 1736718"/>
                <a:gd name="connsiteY3" fmla="*/ 1324248 h 1324248"/>
                <a:gd name="connsiteX4" fmla="*/ 0 w 1736718"/>
                <a:gd name="connsiteY4" fmla="*/ 0 h 132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718" h="1324248">
                  <a:moveTo>
                    <a:pt x="0" y="0"/>
                  </a:moveTo>
                  <a:lnTo>
                    <a:pt x="1736718" y="0"/>
                  </a:lnTo>
                  <a:lnTo>
                    <a:pt x="1736718" y="1324248"/>
                  </a:lnTo>
                  <a:lnTo>
                    <a:pt x="0" y="13242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200" b="0" i="0" kern="1200"/>
                <a:t>By involving various levels of employees in regular meetings, information is shared more readily, breaking down silos and aligning teams across the production process. </a:t>
              </a:r>
              <a:endParaRPr lang="en-US" sz="1200" kern="1200"/>
            </a:p>
          </p:txBody>
        </p:sp>
        <p:sp>
          <p:nvSpPr>
            <p:cNvPr id="28" name="Rechteck 27" descr="Hierarchy">
              <a:extLst>
                <a:ext uri="{FF2B5EF4-FFF2-40B4-BE49-F238E27FC236}">
                  <a16:creationId xmlns:a16="http://schemas.microsoft.com/office/drawing/2014/main" id="{029911C6-7035-7D14-4366-CB5BD708DB07}"/>
                </a:ext>
              </a:extLst>
            </p:cNvPr>
            <p:cNvSpPr/>
            <p:nvPr/>
          </p:nvSpPr>
          <p:spPr>
            <a:xfrm>
              <a:off x="2684924" y="2802189"/>
              <a:ext cx="607851" cy="607851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64465B5A-D68D-7573-2E1C-409DE0E59E15}"/>
              </a:ext>
            </a:extLst>
          </p:cNvPr>
          <p:cNvGrpSpPr/>
          <p:nvPr/>
        </p:nvGrpSpPr>
        <p:grpSpPr>
          <a:xfrm>
            <a:off x="4188730" y="2802189"/>
            <a:ext cx="1736718" cy="2253396"/>
            <a:chOff x="4161135" y="2802189"/>
            <a:chExt cx="1736718" cy="2253396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382A5355-8375-3A9D-09DA-D07A6B38673C}"/>
                </a:ext>
              </a:extLst>
            </p:cNvPr>
            <p:cNvSpPr/>
            <p:nvPr/>
          </p:nvSpPr>
          <p:spPr>
            <a:xfrm>
              <a:off x="4161135" y="3731337"/>
              <a:ext cx="1736718" cy="1324248"/>
            </a:xfrm>
            <a:custGeom>
              <a:avLst/>
              <a:gdLst>
                <a:gd name="connsiteX0" fmla="*/ 0 w 1736718"/>
                <a:gd name="connsiteY0" fmla="*/ 0 h 1324248"/>
                <a:gd name="connsiteX1" fmla="*/ 1736718 w 1736718"/>
                <a:gd name="connsiteY1" fmla="*/ 0 h 1324248"/>
                <a:gd name="connsiteX2" fmla="*/ 1736718 w 1736718"/>
                <a:gd name="connsiteY2" fmla="*/ 1324248 h 1324248"/>
                <a:gd name="connsiteX3" fmla="*/ 0 w 1736718"/>
                <a:gd name="connsiteY3" fmla="*/ 1324248 h 1324248"/>
                <a:gd name="connsiteX4" fmla="*/ 0 w 1736718"/>
                <a:gd name="connsiteY4" fmla="*/ 0 h 132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718" h="1324248">
                  <a:moveTo>
                    <a:pt x="0" y="0"/>
                  </a:moveTo>
                  <a:lnTo>
                    <a:pt x="1736718" y="0"/>
                  </a:lnTo>
                  <a:lnTo>
                    <a:pt x="1736718" y="1324248"/>
                  </a:lnTo>
                  <a:lnTo>
                    <a:pt x="0" y="13242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200" b="1" i="0" kern="1200"/>
                <a:t>Faster problem-solving</a:t>
              </a:r>
              <a:endParaRPr lang="en-US" sz="1200" kern="1200"/>
            </a:p>
          </p:txBody>
        </p:sp>
        <p:sp>
          <p:nvSpPr>
            <p:cNvPr id="29" name="Rechteck 28" descr="Document">
              <a:extLst>
                <a:ext uri="{FF2B5EF4-FFF2-40B4-BE49-F238E27FC236}">
                  <a16:creationId xmlns:a16="http://schemas.microsoft.com/office/drawing/2014/main" id="{FD34F598-9986-34C8-C453-6E3F17CCC85E}"/>
                </a:ext>
              </a:extLst>
            </p:cNvPr>
            <p:cNvSpPr/>
            <p:nvPr/>
          </p:nvSpPr>
          <p:spPr>
            <a:xfrm>
              <a:off x="4725569" y="2802189"/>
              <a:ext cx="607851" cy="607851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BFACC3C-D662-7B2A-298D-E2A5EB689152}"/>
              </a:ext>
            </a:extLst>
          </p:cNvPr>
          <p:cNvGrpSpPr/>
          <p:nvPr/>
        </p:nvGrpSpPr>
        <p:grpSpPr>
          <a:xfrm>
            <a:off x="6008233" y="2802189"/>
            <a:ext cx="1736718" cy="2253396"/>
            <a:chOff x="6201780" y="2802189"/>
            <a:chExt cx="1736718" cy="2253396"/>
          </a:xfrm>
        </p:grpSpPr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E1BD4F5-E04F-8B63-3D6B-719878181F54}"/>
                </a:ext>
              </a:extLst>
            </p:cNvPr>
            <p:cNvSpPr/>
            <p:nvPr/>
          </p:nvSpPr>
          <p:spPr>
            <a:xfrm>
              <a:off x="6201780" y="3731337"/>
              <a:ext cx="1736718" cy="1324248"/>
            </a:xfrm>
            <a:custGeom>
              <a:avLst/>
              <a:gdLst>
                <a:gd name="connsiteX0" fmla="*/ 0 w 1736718"/>
                <a:gd name="connsiteY0" fmla="*/ 0 h 1324248"/>
                <a:gd name="connsiteX1" fmla="*/ 1736718 w 1736718"/>
                <a:gd name="connsiteY1" fmla="*/ 0 h 1324248"/>
                <a:gd name="connsiteX2" fmla="*/ 1736718 w 1736718"/>
                <a:gd name="connsiteY2" fmla="*/ 1324248 h 1324248"/>
                <a:gd name="connsiteX3" fmla="*/ 0 w 1736718"/>
                <a:gd name="connsiteY3" fmla="*/ 1324248 h 1324248"/>
                <a:gd name="connsiteX4" fmla="*/ 0 w 1736718"/>
                <a:gd name="connsiteY4" fmla="*/ 0 h 132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718" h="1324248">
                  <a:moveTo>
                    <a:pt x="0" y="0"/>
                  </a:moveTo>
                  <a:lnTo>
                    <a:pt x="1736718" y="0"/>
                  </a:lnTo>
                  <a:lnTo>
                    <a:pt x="1736718" y="1324248"/>
                  </a:lnTo>
                  <a:lnTo>
                    <a:pt x="0" y="13242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200" b="0" i="0" kern="1200"/>
                <a:t>Issues are identified and addressed quickly at the lowest possible level, with escalation to higher tiers only when necessary. </a:t>
              </a:r>
              <a:endParaRPr lang="en-US" sz="1200" kern="1200"/>
            </a:p>
          </p:txBody>
        </p:sp>
        <p:sp>
          <p:nvSpPr>
            <p:cNvPr id="30" name="Rechteck 29" descr="Speed Bump">
              <a:extLst>
                <a:ext uri="{FF2B5EF4-FFF2-40B4-BE49-F238E27FC236}">
                  <a16:creationId xmlns:a16="http://schemas.microsoft.com/office/drawing/2014/main" id="{BB87BCC4-C5A9-3810-B48A-BE44906C71C9}"/>
                </a:ext>
              </a:extLst>
            </p:cNvPr>
            <p:cNvSpPr/>
            <p:nvPr/>
          </p:nvSpPr>
          <p:spPr>
            <a:xfrm>
              <a:off x="6766213" y="2802189"/>
              <a:ext cx="607851" cy="607851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205CB931-4625-2CEA-D159-2B4EEDD920D1}"/>
              </a:ext>
            </a:extLst>
          </p:cNvPr>
          <p:cNvGrpSpPr/>
          <p:nvPr/>
        </p:nvGrpSpPr>
        <p:grpSpPr>
          <a:xfrm>
            <a:off x="7827736" y="2802189"/>
            <a:ext cx="1736718" cy="2253396"/>
            <a:chOff x="8242424" y="2802189"/>
            <a:chExt cx="1736718" cy="2253396"/>
          </a:xfrm>
        </p:grpSpPr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EEEE7F64-E675-F645-D6C8-D66F62DB0BB0}"/>
                </a:ext>
              </a:extLst>
            </p:cNvPr>
            <p:cNvSpPr/>
            <p:nvPr/>
          </p:nvSpPr>
          <p:spPr>
            <a:xfrm>
              <a:off x="8242424" y="3731337"/>
              <a:ext cx="1736718" cy="1324248"/>
            </a:xfrm>
            <a:custGeom>
              <a:avLst/>
              <a:gdLst>
                <a:gd name="connsiteX0" fmla="*/ 0 w 1736718"/>
                <a:gd name="connsiteY0" fmla="*/ 0 h 1324248"/>
                <a:gd name="connsiteX1" fmla="*/ 1736718 w 1736718"/>
                <a:gd name="connsiteY1" fmla="*/ 0 h 1324248"/>
                <a:gd name="connsiteX2" fmla="*/ 1736718 w 1736718"/>
                <a:gd name="connsiteY2" fmla="*/ 1324248 h 1324248"/>
                <a:gd name="connsiteX3" fmla="*/ 0 w 1736718"/>
                <a:gd name="connsiteY3" fmla="*/ 1324248 h 1324248"/>
                <a:gd name="connsiteX4" fmla="*/ 0 w 1736718"/>
                <a:gd name="connsiteY4" fmla="*/ 0 h 132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718" h="1324248">
                  <a:moveTo>
                    <a:pt x="0" y="0"/>
                  </a:moveTo>
                  <a:lnTo>
                    <a:pt x="1736718" y="0"/>
                  </a:lnTo>
                  <a:lnTo>
                    <a:pt x="1736718" y="1324248"/>
                  </a:lnTo>
                  <a:lnTo>
                    <a:pt x="0" y="13242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200" b="1" i="0" kern="1200"/>
                <a:t>Enhanced accountability</a:t>
              </a:r>
              <a:endParaRPr lang="en-US" sz="1200" kern="1200"/>
            </a:p>
          </p:txBody>
        </p:sp>
        <p:sp>
          <p:nvSpPr>
            <p:cNvPr id="31" name="Rechteck 30" descr="Checkmark">
              <a:extLst>
                <a:ext uri="{FF2B5EF4-FFF2-40B4-BE49-F238E27FC236}">
                  <a16:creationId xmlns:a16="http://schemas.microsoft.com/office/drawing/2014/main" id="{1F5F7C3F-733C-E6A6-1B5C-0AE8354C2D9F}"/>
                </a:ext>
              </a:extLst>
            </p:cNvPr>
            <p:cNvSpPr/>
            <p:nvPr/>
          </p:nvSpPr>
          <p:spPr>
            <a:xfrm>
              <a:off x="8806858" y="2802189"/>
              <a:ext cx="607851" cy="607851"/>
            </a:xfrm>
            <a:prstGeom prst="rect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6A333E37-147C-110F-FE00-FB1FE39D31B9}"/>
              </a:ext>
            </a:extLst>
          </p:cNvPr>
          <p:cNvGrpSpPr/>
          <p:nvPr/>
        </p:nvGrpSpPr>
        <p:grpSpPr>
          <a:xfrm>
            <a:off x="9647241" y="2802189"/>
            <a:ext cx="1736718" cy="2253396"/>
            <a:chOff x="10283069" y="2802189"/>
            <a:chExt cx="1736718" cy="2253396"/>
          </a:xfrm>
        </p:grpSpPr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FCA6A629-BA79-3020-1155-5058B7F55C2B}"/>
                </a:ext>
              </a:extLst>
            </p:cNvPr>
            <p:cNvSpPr/>
            <p:nvPr/>
          </p:nvSpPr>
          <p:spPr>
            <a:xfrm>
              <a:off x="10283069" y="3731337"/>
              <a:ext cx="1736718" cy="1324248"/>
            </a:xfrm>
            <a:custGeom>
              <a:avLst/>
              <a:gdLst>
                <a:gd name="connsiteX0" fmla="*/ 0 w 1736718"/>
                <a:gd name="connsiteY0" fmla="*/ 0 h 1324248"/>
                <a:gd name="connsiteX1" fmla="*/ 1736718 w 1736718"/>
                <a:gd name="connsiteY1" fmla="*/ 0 h 1324248"/>
                <a:gd name="connsiteX2" fmla="*/ 1736718 w 1736718"/>
                <a:gd name="connsiteY2" fmla="*/ 1324248 h 1324248"/>
                <a:gd name="connsiteX3" fmla="*/ 0 w 1736718"/>
                <a:gd name="connsiteY3" fmla="*/ 1324248 h 1324248"/>
                <a:gd name="connsiteX4" fmla="*/ 0 w 1736718"/>
                <a:gd name="connsiteY4" fmla="*/ 0 h 132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718" h="1324248">
                  <a:moveTo>
                    <a:pt x="0" y="0"/>
                  </a:moveTo>
                  <a:lnTo>
                    <a:pt x="1736718" y="0"/>
                  </a:lnTo>
                  <a:lnTo>
                    <a:pt x="1736718" y="1324248"/>
                  </a:lnTo>
                  <a:lnTo>
                    <a:pt x="0" y="13242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200" b="0" i="0" kern="1200"/>
                <a:t>Each level is responsible for addressing their own issues and reporting progress, promoting ownership and proactive problem-solving. </a:t>
              </a:r>
              <a:endParaRPr lang="en-US" sz="1200" kern="1200"/>
            </a:p>
          </p:txBody>
        </p:sp>
        <p:sp>
          <p:nvSpPr>
            <p:cNvPr id="32" name="Rechteck 31" descr="Meeting">
              <a:extLst>
                <a:ext uri="{FF2B5EF4-FFF2-40B4-BE49-F238E27FC236}">
                  <a16:creationId xmlns:a16="http://schemas.microsoft.com/office/drawing/2014/main" id="{F6FFA681-722A-8A1E-5962-B1C13BE7D28E}"/>
                </a:ext>
              </a:extLst>
            </p:cNvPr>
            <p:cNvSpPr/>
            <p:nvPr/>
          </p:nvSpPr>
          <p:spPr>
            <a:xfrm>
              <a:off x="10847503" y="2802189"/>
              <a:ext cx="607851" cy="607851"/>
            </a:xfrm>
            <a:prstGeom prst="rect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06782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AB1575-1980-8C37-B78F-CECCE2F5C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6 Key Takeaways from TIER Meetings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B30D5A-D372-1411-EB88-3420672C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b="1"/>
              <a:t>Clear Structure and Focus</a:t>
            </a:r>
          </a:p>
          <a:p>
            <a:pPr marL="457200" lvl="1" indent="0">
              <a:buNone/>
            </a:pPr>
            <a:r>
              <a:rPr lang="en-GB" sz="2000"/>
              <a:t>Discussions follow a standardized agenda (S-Q-D-C-P), ensuring relevance and efficiency.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/>
              <a:t>Faster Issue Resolution</a:t>
            </a:r>
          </a:p>
          <a:p>
            <a:pPr marL="457200" lvl="1" indent="0">
              <a:buNone/>
            </a:pPr>
            <a:r>
              <a:rPr lang="en-GB" sz="2000"/>
              <a:t>Problems are identified and escalated quickly, allowing for timely solutions.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/>
              <a:t>Improved Team Communication</a:t>
            </a:r>
          </a:p>
          <a:p>
            <a:pPr marL="457200" lvl="1" indent="0">
              <a:buNone/>
            </a:pPr>
            <a:r>
              <a:rPr lang="en-GB" sz="2000"/>
              <a:t>Promotes open, transparent dialogue across all levels of the organization.</a:t>
            </a:r>
          </a:p>
          <a:p>
            <a:pPr marL="457200" indent="-457200">
              <a:buFont typeface="+mj-lt"/>
              <a:buAutoNum type="arabicPeriod"/>
            </a:pPr>
            <a:endParaRPr lang="en-GB" sz="200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4BCD89-7647-35A1-76D4-3F6B1B30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57C4BD-EEE0-07D4-A841-08E7993E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70551E-0C3D-EB0D-39C9-90C63395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18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7058C20-749F-FC45-CDF8-1697E264C8DC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00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4CDEBBD-29B4-EFA8-49AD-21D334335012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4"/>
            </a:pPr>
            <a:r>
              <a:rPr lang="en-GB" sz="2000" b="1"/>
              <a:t>Data-Driven Decisions</a:t>
            </a:r>
          </a:p>
          <a:p>
            <a:pPr marL="457200" lvl="1" indent="0">
              <a:buNone/>
            </a:pPr>
            <a:r>
              <a:rPr lang="en-GB" sz="2000"/>
              <a:t>Visual tools and trackers support fact-based discussions and action planning.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sz="2000" b="1"/>
              <a:t>Employee Involvement and Ownership</a:t>
            </a:r>
          </a:p>
          <a:p>
            <a:pPr marL="457200" lvl="1" indent="0">
              <a:buNone/>
            </a:pPr>
            <a:r>
              <a:rPr lang="en-GB" sz="2000"/>
              <a:t>Team members are empowered to raise issues and contribute to continuous improvement.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sz="2000" b="1"/>
              <a:t>Alignment with Company Goals</a:t>
            </a:r>
          </a:p>
          <a:p>
            <a:pPr marL="457200" lvl="1" indent="0">
              <a:buNone/>
            </a:pPr>
            <a:r>
              <a:rPr lang="en-GB" sz="2000"/>
              <a:t>Ensures daily activities and decisions are in sync with AMANN Group’s strategic objectives.</a:t>
            </a:r>
          </a:p>
        </p:txBody>
      </p:sp>
    </p:spTree>
    <p:extLst>
      <p:ext uri="{BB962C8B-B14F-4D97-AF65-F5344CB8AC3E}">
        <p14:creationId xmlns:p14="http://schemas.microsoft.com/office/powerpoint/2010/main" val="3806238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04F7E-153C-28E6-F1EF-138A24E9E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491591-E254-87BF-9456-4A395A057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98792" cy="1325563"/>
          </a:xfrm>
        </p:spPr>
        <p:txBody>
          <a:bodyPr/>
          <a:lstStyle/>
          <a:p>
            <a:r>
              <a:rPr lang="en-GB"/>
              <a:t>Reflection: How can you apply TIER in your role?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762270-C2AC-CD0B-895A-0FEDE6B53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b="1"/>
              <a:t>Which issues should be escalated to the next tier to avoid delays or cost impacts?</a:t>
            </a:r>
          </a:p>
          <a:p>
            <a:pPr marL="457200" lvl="1" indent="0">
              <a:buNone/>
            </a:pPr>
            <a:r>
              <a:rPr lang="en-GB" sz="2200"/>
              <a:t>Think about which topics exceed your responsibility or require broader decision-making.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/>
              <a:t>What types of problems can and should be solved directly at your level?</a:t>
            </a:r>
          </a:p>
          <a:p>
            <a:pPr marL="457200" lvl="1" indent="0">
              <a:buNone/>
            </a:pPr>
            <a:r>
              <a:rPr lang="en-GB" sz="2200"/>
              <a:t>Consider how you can take ownership to reduce inefficiencies and save time.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/>
              <a:t>How do you currently ensure that follow-up actions are tracked and completed?</a:t>
            </a:r>
          </a:p>
          <a:p>
            <a:pPr marL="457200" lvl="1" indent="0">
              <a:buNone/>
            </a:pPr>
            <a:r>
              <a:rPr lang="en-GB" sz="2200"/>
              <a:t>Reflect on your habits and tools to keep tasks visible and closed effectively.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5866A9-E1B8-B6CA-94A0-50D29E3E7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731D74-0467-97C4-9781-9436CBD1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A5E02F-D0E7-2D31-0D81-1EE644C8B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19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9451750-4A5D-B588-6D05-2677313170CB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00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9DA455C-C2B5-DCAF-ECCF-211779F77346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4"/>
            </a:pPr>
            <a:r>
              <a:rPr lang="en-GB" sz="2000" b="1"/>
              <a:t>How can applying the SQDCP structure help reduce waste or prevent errors in your daily work?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200"/>
              <a:t>Identify concrete ways to increase productivity through better structure.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sz="2000" b="1"/>
              <a:t>In what ways does TIER support faster decision-making and better use of resources in your area?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200"/>
              <a:t>Think about how clear communication and visibility improve results.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sz="2000" b="1"/>
              <a:t>What can you personally do to make your team’s TIER meetings more impactful and result-oriented?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200"/>
              <a:t>Focus on actions that bring clarity, save time, and improve outcomes.</a:t>
            </a:r>
          </a:p>
        </p:txBody>
      </p:sp>
    </p:spTree>
    <p:extLst>
      <p:ext uri="{BB962C8B-B14F-4D97-AF65-F5344CB8AC3E}">
        <p14:creationId xmlns:p14="http://schemas.microsoft.com/office/powerpoint/2010/main" val="262271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CE195-E891-E0DC-4D95-8092D95A2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0CC58B1-3A3A-EE51-F4F8-F580ABF1A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TIER Communication — SQDCP-BOARD </a:t>
            </a:r>
            <a:endParaRPr lang="en-GB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0FC8FB2F-C4BA-AAA0-C7D5-43496AFF0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AMANN UK Learning Hub</a:t>
            </a:r>
          </a:p>
          <a:p>
            <a:pPr marL="0" indent="0">
              <a:buNone/>
            </a:pPr>
            <a:r>
              <a:rPr lang="en-GB" sz="2000" dirty="0"/>
              <a:t>Learning Nugget LN-002</a:t>
            </a:r>
          </a:p>
          <a:p>
            <a:pPr marL="0" indent="0">
              <a:buNone/>
            </a:pPr>
            <a:r>
              <a:rPr lang="en-GB" sz="2000" dirty="0"/>
              <a:t>By AMANN Group</a:t>
            </a:r>
          </a:p>
          <a:p>
            <a:pPr marL="0" indent="0">
              <a:buNone/>
            </a:pPr>
            <a:r>
              <a:rPr lang="en-GB" sz="2000" dirty="0"/>
              <a:t>©2025 | Operations Manager ROYSTON BIRKIN </a:t>
            </a:r>
          </a:p>
          <a:p>
            <a:pPr marL="0" indent="0">
              <a:buNone/>
            </a:pPr>
            <a:r>
              <a:rPr lang="en-GB" sz="2000" dirty="0"/>
              <a:t>Mobile 07701217695</a:t>
            </a:r>
          </a:p>
          <a:p>
            <a:pPr marL="0" indent="0">
              <a:buNone/>
            </a:pPr>
            <a:r>
              <a:rPr lang="en-GB" sz="2000" dirty="0"/>
              <a:t>E-Mail </a:t>
            </a:r>
            <a:r>
              <a:rPr lang="en-GB" sz="2000" dirty="0" err="1"/>
              <a:t>Royston.Birkin@amann.com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Version05 – 04.10.2025</a:t>
            </a:r>
          </a:p>
        </p:txBody>
      </p:sp>
    </p:spTree>
    <p:extLst>
      <p:ext uri="{BB962C8B-B14F-4D97-AF65-F5344CB8AC3E}">
        <p14:creationId xmlns:p14="http://schemas.microsoft.com/office/powerpoint/2010/main" val="544232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1152C-38E9-4E21-9F91-E343F186F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AMANN-SQDCP-TIER-Board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16179C-AA88-986B-7505-148A272E4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E01A0D-ACE3-30EB-68B7-A42FFACEE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7DF80A-0258-E5E2-D25D-3FCC71A2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20</a:t>
            </a:fld>
            <a:endParaRPr lang="en-GB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CD702BB-63C3-7B4C-A142-017B3EFB3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023872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i="1"/>
              <a:t>soon …</a:t>
            </a:r>
            <a:endParaRPr lang="en-GB" b="1" i="1"/>
          </a:p>
        </p:txBody>
      </p:sp>
      <p:pic>
        <p:nvPicPr>
          <p:cNvPr id="10" name="Inhaltsplatzhalter 6" descr="Ein Bild, das Text, Software, Computersymbol, Multimedia-Software enthält.&#10;&#10;Automatisch generierte Beschreibung">
            <a:extLst>
              <a:ext uri="{FF2B5EF4-FFF2-40B4-BE49-F238E27FC236}">
                <a16:creationId xmlns:a16="http://schemas.microsoft.com/office/drawing/2014/main" id="{57661D3D-CA3C-0D4D-4F8D-26845B66A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624" y="1552362"/>
            <a:ext cx="7260005" cy="458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40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Software, Screenshot, Computersymbol enthält.&#10;&#10;Automatisch generierte Beschreibung">
            <a:extLst>
              <a:ext uri="{FF2B5EF4-FFF2-40B4-BE49-F238E27FC236}">
                <a16:creationId xmlns:a16="http://schemas.microsoft.com/office/drawing/2014/main" id="{AAB5BDFC-CC8B-CBF2-8938-D3CFA5363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46" y="1190629"/>
            <a:ext cx="7569108" cy="49645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C379D0D-9C01-D437-0C5A-0A5BCF09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8416" cy="1325563"/>
          </a:xfrm>
        </p:spPr>
        <p:txBody>
          <a:bodyPr/>
          <a:lstStyle/>
          <a:p>
            <a:r>
              <a:rPr lang="en-GB"/>
              <a:t>Future of AMANN-TIER-Board-Communication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D360E0-332E-5638-96CF-79057BFB3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10E837-5EC9-A686-4727-3149D7447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4D6393-2771-FC4D-00FF-BBDE7B67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711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EA844-7569-2980-3233-E2DE794D7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505B0-60B2-D0F3-0C0A-6F1FECA13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Purpose of Learning Nugget 002</a:t>
            </a:r>
            <a:endParaRPr lang="en-GB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CBF4B674-95A9-37A6-84AD-2022D8A9B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>
                <a:solidFill>
                  <a:srgbClr val="000000"/>
                </a:solidFill>
              </a:rPr>
              <a:t>This Learning Nugget introduces the internal TIER communication process at AMANN Group.</a:t>
            </a:r>
            <a:br>
              <a:rPr lang="en-US" sz="2000">
                <a:solidFill>
                  <a:srgbClr val="000000"/>
                </a:solidFill>
              </a:rPr>
            </a:br>
            <a:r>
              <a:rPr lang="en-US" sz="2000">
                <a:solidFill>
                  <a:srgbClr val="000000"/>
                </a:solidFill>
              </a:rPr>
              <a:t>Its purpose is to: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Explain the structure and objectives of the 5-tier meeting system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Promote </a:t>
            </a:r>
            <a:r>
              <a:rPr lang="en-US" sz="2000" b="1">
                <a:solidFill>
                  <a:srgbClr val="000000"/>
                </a:solidFill>
              </a:rPr>
              <a:t>transparency</a:t>
            </a:r>
            <a:r>
              <a:rPr lang="en-US" sz="2000">
                <a:solidFill>
                  <a:srgbClr val="000000"/>
                </a:solidFill>
              </a:rPr>
              <a:t> and </a:t>
            </a:r>
            <a:r>
              <a:rPr lang="en-US" sz="2000" b="1">
                <a:solidFill>
                  <a:srgbClr val="000000"/>
                </a:solidFill>
              </a:rPr>
              <a:t>consistency</a:t>
            </a:r>
            <a:r>
              <a:rPr lang="en-US" sz="2000">
                <a:solidFill>
                  <a:srgbClr val="000000"/>
                </a:solidFill>
              </a:rPr>
              <a:t> in communication across all organizational levels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Support a </a:t>
            </a:r>
            <a:r>
              <a:rPr lang="en-US" sz="2000" b="1">
                <a:solidFill>
                  <a:srgbClr val="000000"/>
                </a:solidFill>
              </a:rPr>
              <a:t>structured flow of information</a:t>
            </a:r>
            <a:r>
              <a:rPr lang="en-US" sz="2000">
                <a:solidFill>
                  <a:srgbClr val="000000"/>
                </a:solidFill>
              </a:rPr>
              <a:t> — from frontline to leadership and back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Enable </a:t>
            </a:r>
            <a:r>
              <a:rPr lang="en-US" sz="2000" b="1">
                <a:solidFill>
                  <a:srgbClr val="000000"/>
                </a:solidFill>
              </a:rPr>
              <a:t>faster decision-making</a:t>
            </a:r>
            <a:r>
              <a:rPr lang="en-US" sz="2000">
                <a:solidFill>
                  <a:srgbClr val="000000"/>
                </a:solidFill>
              </a:rPr>
              <a:t> through clearly defined escalation and feedback channels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Foster a culture of </a:t>
            </a:r>
            <a:r>
              <a:rPr lang="en-US" sz="2000" b="1">
                <a:solidFill>
                  <a:srgbClr val="000000"/>
                </a:solidFill>
              </a:rPr>
              <a:t>collaboration, ownership</a:t>
            </a:r>
            <a:r>
              <a:rPr lang="en-US" sz="2000">
                <a:solidFill>
                  <a:srgbClr val="000000"/>
                </a:solidFill>
              </a:rPr>
              <a:t>, and </a:t>
            </a:r>
            <a:r>
              <a:rPr lang="en-US" sz="2000" b="1">
                <a:solidFill>
                  <a:srgbClr val="000000"/>
                </a:solidFill>
              </a:rPr>
              <a:t>continuous improvement</a:t>
            </a:r>
            <a:endParaRPr lang="en-US" sz="2000">
              <a:solidFill>
                <a:srgbClr val="000000"/>
              </a:solidFill>
            </a:endParaRPr>
          </a:p>
          <a:p>
            <a:pPr lvl="1"/>
            <a:r>
              <a:rPr lang="en-US" sz="2000">
                <a:solidFill>
                  <a:srgbClr val="000000"/>
                </a:solidFill>
              </a:rPr>
              <a:t>By understanding this process, all employees contribute to a more connected, responsive, and high-performing AMANN organization.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09D1B7-A5E5-1780-7A23-AF500CEBDE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757918" cy="365125"/>
          </a:xfrm>
        </p:spPr>
        <p:txBody>
          <a:bodyPr/>
          <a:lstStyle/>
          <a:p>
            <a:fld id="{1909A526-C2D7-44F1-A064-7F6C1501BDAE}" type="datetime6">
              <a:rPr lang="en-GB" smtClean="0"/>
              <a:pPr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812D7C-455F-4861-1B70-2810396F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2EF4CF-40AA-72A5-AFC3-4CB71AEC8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356350"/>
            <a:ext cx="838200" cy="365125"/>
          </a:xfrm>
        </p:spPr>
        <p:txBody>
          <a:bodyPr/>
          <a:lstStyle/>
          <a:p>
            <a:fld id="{8448D224-28C4-414C-B48A-F67AA4EBF80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43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8927B-056B-FB33-3024-A467749EF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Communication Structure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417B1C-AF8F-1543-C31B-43653806C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175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/>
              <a:t>🔷 Purpose &amp; Benefits</a:t>
            </a:r>
          </a:p>
          <a:p>
            <a:r>
              <a:rPr lang="en-GB" sz="2000"/>
              <a:t>Ensures clear communication from shopfloor to management</a:t>
            </a:r>
          </a:p>
          <a:p>
            <a:r>
              <a:rPr lang="en-GB" sz="2000"/>
              <a:t>Supports fast decision-making &amp; issue escalation</a:t>
            </a:r>
          </a:p>
          <a:p>
            <a:r>
              <a:rPr lang="en-GB" sz="2000"/>
              <a:t>Strengthens cross-functional collaboration</a:t>
            </a:r>
          </a:p>
          <a:p>
            <a:r>
              <a:rPr lang="en-GB" sz="2000"/>
              <a:t>Aligns daily work with AMANN’s global strategy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1AFB9B-1E4B-628F-31C0-FB0B47566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280A76-3057-8A8A-A3C4-A353927FF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C0CE57-FFCD-3C5A-B509-3F52CCCC7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4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4F5BD8E-C4A1-3A92-3668-ECB4ED586CB2}"/>
              </a:ext>
            </a:extLst>
          </p:cNvPr>
          <p:cNvSpPr txBox="1">
            <a:spLocks/>
          </p:cNvSpPr>
          <p:nvPr/>
        </p:nvSpPr>
        <p:spPr>
          <a:xfrm>
            <a:off x="8265458" y="1825625"/>
            <a:ext cx="3491753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/>
              <a:t>🔷 Information Flow</a:t>
            </a:r>
          </a:p>
          <a:p>
            <a:r>
              <a:rPr lang="en-GB" sz="2000"/>
              <a:t>Feedback: Bottom-up (operational insights)</a:t>
            </a:r>
          </a:p>
          <a:p>
            <a:r>
              <a:rPr lang="en-GB" sz="2000"/>
              <a:t>Direction: Top-down (strategic guidance)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D0EBCE2-1E6A-AEFA-89D9-29E1B7248510}"/>
              </a:ext>
            </a:extLst>
          </p:cNvPr>
          <p:cNvSpPr txBox="1">
            <a:spLocks/>
          </p:cNvSpPr>
          <p:nvPr/>
        </p:nvSpPr>
        <p:spPr>
          <a:xfrm>
            <a:off x="4329955" y="1825625"/>
            <a:ext cx="411479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/>
              <a:t>🔷 Tier Overview</a:t>
            </a:r>
          </a:p>
          <a:p>
            <a:r>
              <a:rPr lang="en-GB" sz="2000"/>
              <a:t>Tier 1: Daily Shift Change Meetings (frontline focus)</a:t>
            </a:r>
          </a:p>
          <a:p>
            <a:r>
              <a:rPr lang="en-GB" sz="2000"/>
              <a:t>Tier 2: Daily IPT Walk-Throughs (cross-functional escalation)</a:t>
            </a:r>
          </a:p>
          <a:p>
            <a:r>
              <a:rPr lang="en-GB" sz="2000"/>
              <a:t>Tier 3: Daily Site Leadership (performance review)</a:t>
            </a:r>
          </a:p>
          <a:p>
            <a:r>
              <a:rPr lang="en-GB" sz="2000"/>
              <a:t>Tier 4: Weekly IPT &amp; COE Meetings (process improvements)</a:t>
            </a:r>
          </a:p>
          <a:p>
            <a:r>
              <a:rPr lang="en-GB" sz="2000"/>
              <a:t>Tier 5: Monthly Site Review (strategic alignment)</a:t>
            </a:r>
          </a:p>
        </p:txBody>
      </p:sp>
    </p:spTree>
    <p:extLst>
      <p:ext uri="{BB962C8B-B14F-4D97-AF65-F5344CB8AC3E}">
        <p14:creationId xmlns:p14="http://schemas.microsoft.com/office/powerpoint/2010/main" val="32233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34ED4-3368-D4F2-436C-28BFAC15A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TIER Details &amp; AMANN Objective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FC09AC-2856-5418-C8E0-7326AF14F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23212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b="1"/>
              <a:t>Tier 1 – Shift Meetings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/>
              <a:t>Teams &amp; leads align on daily goals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/>
              <a:t>Safety &amp; immediate issues addressed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i="1"/>
              <a:t>🏷️ Empowers frontline decision-making within AMANN Group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b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b="1"/>
              <a:t>Tier 2 – IPT Walk-Through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/>
              <a:t>Escalates unresolved Tier 1 issues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/>
              <a:t>Cross-functional updates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i="1"/>
              <a:t>🏷️ Boosts agility &amp; responsiveness within AMANN Group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b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b="1"/>
              <a:t>Tier 3 – Site Leadership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/>
              <a:t>Performance KPIs review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/>
              <a:t>Leadership removes barriers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i="1"/>
              <a:t>🏷️ Connects operations with leadership within AMANN Group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A56855-D027-AAD4-1AD4-6217BD30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EC47C5-3AAB-43B4-5849-AD1AA4C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9BD192-9C17-B7C4-51A9-2250CD0AD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5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8C1374A-58B1-FE20-2ED8-8B35769BF9A3}"/>
              </a:ext>
            </a:extLst>
          </p:cNvPr>
          <p:cNvSpPr txBox="1">
            <a:spLocks/>
          </p:cNvSpPr>
          <p:nvPr/>
        </p:nvSpPr>
        <p:spPr>
          <a:xfrm>
            <a:off x="7342094" y="1825625"/>
            <a:ext cx="40117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b="1">
                <a:solidFill>
                  <a:srgbClr val="000000"/>
                </a:solidFill>
              </a:rPr>
              <a:t>Tier 4 – IPT &amp; COE Weekly</a:t>
            </a:r>
            <a:endParaRPr lang="en-AU" sz="180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AU" sz="1800">
                <a:solidFill>
                  <a:srgbClr val="000000"/>
                </a:solidFill>
              </a:rPr>
              <a:t>Cross-team collaboration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AU" sz="1800">
                <a:solidFill>
                  <a:srgbClr val="000000"/>
                </a:solidFill>
              </a:rPr>
              <a:t>Focus on systemic &amp; quality issues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>
                <a:solidFill>
                  <a:srgbClr val="000000"/>
                </a:solidFill>
              </a:rPr>
              <a:t>🏷️ </a:t>
            </a:r>
            <a:r>
              <a:rPr lang="en-AU" sz="1800" i="1">
                <a:solidFill>
                  <a:srgbClr val="000000"/>
                </a:solidFill>
              </a:rPr>
              <a:t>Drives continuous improvement at AMANN Group</a:t>
            </a:r>
            <a:endParaRPr lang="en-AU" sz="180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b="1">
                <a:solidFill>
                  <a:srgbClr val="000000"/>
                </a:solidFill>
              </a:rPr>
              <a:t>Tier 5 – Monthly Site Review</a:t>
            </a:r>
            <a:endParaRPr lang="en-AU" sz="180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AU" sz="1800">
                <a:solidFill>
                  <a:srgbClr val="000000"/>
                </a:solidFill>
              </a:rPr>
              <a:t>Strategic performance review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AU" sz="1800">
                <a:solidFill>
                  <a:srgbClr val="000000"/>
                </a:solidFill>
              </a:rPr>
              <a:t>Global goal alignment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>
                <a:solidFill>
                  <a:srgbClr val="000000"/>
                </a:solidFill>
              </a:rPr>
              <a:t>🏷️ </a:t>
            </a:r>
            <a:r>
              <a:rPr lang="en-AU" sz="1800" i="1">
                <a:solidFill>
                  <a:srgbClr val="000000"/>
                </a:solidFill>
              </a:rPr>
              <a:t>Links execution to AMANN Group vision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61131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6A754-4221-C34C-58C5-EC22BEADB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the TIER-Process?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9B1809-E5F9-40AE-786B-710BC9FA2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/>
              <a:t>A structured communication model across five levels:</a:t>
            </a:r>
          </a:p>
          <a:p>
            <a:pPr marL="971550" lvl="1" indent="-514350">
              <a:buFont typeface="+mj-lt"/>
              <a:buAutoNum type="arabicPeriod"/>
              <a:tabLst>
                <a:tab pos="7534275" algn="r"/>
              </a:tabLst>
            </a:pPr>
            <a:r>
              <a:rPr lang="en-GB" sz="2800"/>
              <a:t>Shift Change Meetings	(Tier 1)</a:t>
            </a:r>
          </a:p>
          <a:p>
            <a:pPr marL="971550" lvl="1" indent="-514350">
              <a:buFont typeface="+mj-lt"/>
              <a:buAutoNum type="arabicPeriod"/>
              <a:tabLst>
                <a:tab pos="7534275" algn="r"/>
              </a:tabLst>
            </a:pPr>
            <a:r>
              <a:rPr lang="en-GB" sz="2800"/>
              <a:t>IPT Walk-Throughs	(Tier 2)</a:t>
            </a:r>
          </a:p>
          <a:p>
            <a:pPr marL="971550" lvl="1" indent="-514350">
              <a:buFont typeface="+mj-lt"/>
              <a:buAutoNum type="arabicPeriod"/>
              <a:tabLst>
                <a:tab pos="7534275" algn="r"/>
              </a:tabLst>
            </a:pPr>
            <a:r>
              <a:rPr lang="en-GB" sz="2800"/>
              <a:t>Site Leadership Meetings	(Tier 3)</a:t>
            </a:r>
          </a:p>
          <a:p>
            <a:pPr marL="971550" lvl="1" indent="-514350">
              <a:buFont typeface="+mj-lt"/>
              <a:buAutoNum type="arabicPeriod"/>
              <a:tabLst>
                <a:tab pos="7534275" algn="r"/>
              </a:tabLst>
            </a:pPr>
            <a:r>
              <a:rPr lang="en-GB" sz="2800"/>
              <a:t>IPT &amp; COE Weekly Meetings	(Tier 4)</a:t>
            </a:r>
          </a:p>
          <a:p>
            <a:pPr marL="971550" lvl="1" indent="-514350">
              <a:buFont typeface="+mj-lt"/>
              <a:buAutoNum type="arabicPeriod"/>
              <a:tabLst>
                <a:tab pos="7534275" algn="r"/>
              </a:tabLst>
            </a:pPr>
            <a:r>
              <a:rPr lang="en-GB" sz="2800"/>
              <a:t>Monthly Site Review Meetings	(Tier 5)</a:t>
            </a:r>
          </a:p>
          <a:p>
            <a:pPr marL="0" indent="0">
              <a:buNone/>
            </a:pPr>
            <a:r>
              <a:rPr lang="en-GB"/>
              <a:t>It facilitates </a:t>
            </a:r>
            <a:r>
              <a:rPr lang="en-GB" b="1"/>
              <a:t>bottom-up feedback </a:t>
            </a:r>
            <a:r>
              <a:rPr lang="en-GB"/>
              <a:t>and </a:t>
            </a:r>
            <a:r>
              <a:rPr lang="en-GB" b="1"/>
              <a:t>top-down direction.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682182-1CA8-713D-8881-47AC962BE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381BA6-7670-E05C-4660-721A8568C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A6A1A4-3147-5BBE-8362-7DCC4CB9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530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0FE9F-DAED-5309-2395-5BE13260D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0">
            <a:extLst>
              <a:ext uri="{FF2B5EF4-FFF2-40B4-BE49-F238E27FC236}">
                <a16:creationId xmlns:a16="http://schemas.microsoft.com/office/drawing/2014/main" id="{71594F77-82E0-20B8-9719-C48FC09CE050}"/>
              </a:ext>
            </a:extLst>
          </p:cNvPr>
          <p:cNvSpPr txBox="1">
            <a:spLocks/>
          </p:cNvSpPr>
          <p:nvPr/>
        </p:nvSpPr>
        <p:spPr>
          <a:xfrm>
            <a:off x="7767611" y="1825625"/>
            <a:ext cx="3390206" cy="73103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8038" indent="-808038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5</a:t>
            </a:r>
            <a:r>
              <a:rPr lang="en-US" sz="1800" baseline="30000">
                <a:solidFill>
                  <a:schemeClr val="bg2">
                    <a:lumMod val="75000"/>
                  </a:schemeClr>
                </a:solidFill>
              </a:rPr>
              <a:t>th</a:t>
            </a: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 Tier	</a:t>
            </a:r>
            <a:r>
              <a:rPr lang="en-US" sz="1800" b="1">
                <a:solidFill>
                  <a:srgbClr val="000000"/>
                </a:solidFill>
              </a:rPr>
              <a:t>Monthly site Review Meeting</a:t>
            </a:r>
          </a:p>
        </p:txBody>
      </p:sp>
      <p:sp>
        <p:nvSpPr>
          <p:cNvPr id="16" name="Inhaltsplatzhalter 10">
            <a:extLst>
              <a:ext uri="{FF2B5EF4-FFF2-40B4-BE49-F238E27FC236}">
                <a16:creationId xmlns:a16="http://schemas.microsoft.com/office/drawing/2014/main" id="{E3BDF116-83B3-DD07-571D-846EF2CE0B62}"/>
              </a:ext>
            </a:extLst>
          </p:cNvPr>
          <p:cNvSpPr txBox="1">
            <a:spLocks/>
          </p:cNvSpPr>
          <p:nvPr/>
        </p:nvSpPr>
        <p:spPr>
          <a:xfrm>
            <a:off x="7419370" y="2565360"/>
            <a:ext cx="3390206" cy="73103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8038" indent="-808038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4</a:t>
            </a:r>
            <a:r>
              <a:rPr lang="en-US" sz="1800" baseline="30000">
                <a:solidFill>
                  <a:schemeClr val="bg2">
                    <a:lumMod val="75000"/>
                  </a:schemeClr>
                </a:solidFill>
              </a:rPr>
              <a:t>th</a:t>
            </a: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 Tier	</a:t>
            </a:r>
            <a:r>
              <a:rPr lang="en-US" sz="1800" b="1"/>
              <a:t>Weekly IPT &amp; COE Meetings</a:t>
            </a:r>
          </a:p>
        </p:txBody>
      </p:sp>
      <p:sp>
        <p:nvSpPr>
          <p:cNvPr id="17" name="Inhaltsplatzhalter 10">
            <a:extLst>
              <a:ext uri="{FF2B5EF4-FFF2-40B4-BE49-F238E27FC236}">
                <a16:creationId xmlns:a16="http://schemas.microsoft.com/office/drawing/2014/main" id="{4E28A101-1352-DB30-F6A7-1A6485292510}"/>
              </a:ext>
            </a:extLst>
          </p:cNvPr>
          <p:cNvSpPr txBox="1">
            <a:spLocks/>
          </p:cNvSpPr>
          <p:nvPr/>
        </p:nvSpPr>
        <p:spPr>
          <a:xfrm>
            <a:off x="7071129" y="3307613"/>
            <a:ext cx="3390206" cy="73103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8038" indent="-808038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bg2">
                    <a:lumMod val="75000"/>
                  </a:schemeClr>
                </a:solidFill>
              </a:rPr>
              <a:t>3</a:t>
            </a:r>
            <a:r>
              <a:rPr lang="en-US" sz="1800" baseline="30000" dirty="0">
                <a:solidFill>
                  <a:schemeClr val="bg2">
                    <a:lumMod val="75000"/>
                  </a:schemeClr>
                </a:solidFill>
              </a:rPr>
              <a:t>rd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</a:rPr>
              <a:t> Tier	</a:t>
            </a:r>
            <a:r>
              <a:rPr lang="en-US" sz="1800" b="1" dirty="0">
                <a:solidFill>
                  <a:srgbClr val="000000"/>
                </a:solidFill>
              </a:rPr>
              <a:t>Daily Site leadership Meeting</a:t>
            </a:r>
          </a:p>
        </p:txBody>
      </p:sp>
      <p:sp>
        <p:nvSpPr>
          <p:cNvPr id="18" name="Inhaltsplatzhalter 10">
            <a:extLst>
              <a:ext uri="{FF2B5EF4-FFF2-40B4-BE49-F238E27FC236}">
                <a16:creationId xmlns:a16="http://schemas.microsoft.com/office/drawing/2014/main" id="{3089B56E-54B8-09B5-9141-BE835F983129}"/>
              </a:ext>
            </a:extLst>
          </p:cNvPr>
          <p:cNvSpPr txBox="1">
            <a:spLocks/>
          </p:cNvSpPr>
          <p:nvPr/>
        </p:nvSpPr>
        <p:spPr>
          <a:xfrm>
            <a:off x="6722888" y="4062238"/>
            <a:ext cx="3390206" cy="73103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8038" indent="-808038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en-US" sz="1800" baseline="30000">
                <a:solidFill>
                  <a:schemeClr val="bg2">
                    <a:lumMod val="75000"/>
                  </a:schemeClr>
                </a:solidFill>
              </a:rPr>
              <a:t>nd</a:t>
            </a: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 Tier	</a:t>
            </a:r>
            <a:r>
              <a:rPr lang="en-US" sz="1800" b="1">
                <a:solidFill>
                  <a:srgbClr val="000000"/>
                </a:solidFill>
              </a:rPr>
              <a:t>Daily IPT Walk-Through Meetings</a:t>
            </a:r>
          </a:p>
        </p:txBody>
      </p:sp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F091F53C-9722-E43D-FD2B-5440F215FFBA}"/>
              </a:ext>
            </a:extLst>
          </p:cNvPr>
          <p:cNvSpPr txBox="1">
            <a:spLocks/>
          </p:cNvSpPr>
          <p:nvPr/>
        </p:nvSpPr>
        <p:spPr>
          <a:xfrm>
            <a:off x="6374647" y="4816695"/>
            <a:ext cx="3390206" cy="73103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8038" indent="-808038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1</a:t>
            </a:r>
            <a:r>
              <a:rPr lang="en-US" sz="1800" baseline="30000">
                <a:solidFill>
                  <a:schemeClr val="bg2">
                    <a:lumMod val="75000"/>
                  </a:schemeClr>
                </a:solidFill>
              </a:rPr>
              <a:t>st</a:t>
            </a:r>
            <a:r>
              <a:rPr lang="en-US" sz="1800">
                <a:solidFill>
                  <a:schemeClr val="bg2">
                    <a:lumMod val="75000"/>
                  </a:schemeClr>
                </a:solidFill>
              </a:rPr>
              <a:t> Tier	</a:t>
            </a:r>
            <a:r>
              <a:rPr lang="en-US" sz="1800" b="1">
                <a:solidFill>
                  <a:srgbClr val="000000"/>
                </a:solidFill>
              </a:rPr>
              <a:t>Monthly site Review Meeting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D8B67E-BACF-5376-34FC-79A0B79C3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5 Tiers of the TIER-Process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58473A-CDCA-FA16-2E79-132A7C1549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757918" cy="365125"/>
          </a:xfrm>
        </p:spPr>
        <p:txBody>
          <a:bodyPr/>
          <a:lstStyle/>
          <a:p>
            <a:fld id="{645817E2-A784-4298-950E-707C6FF09E8C}" type="datetime6">
              <a:rPr lang="en-GB" smtClean="0"/>
              <a:pPr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CD86A7-D421-D6C9-FEF6-7F0D3EBE8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579B93-9447-A860-973B-5823AE9C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356350"/>
            <a:ext cx="838200" cy="365125"/>
          </a:xfrm>
        </p:spPr>
        <p:txBody>
          <a:bodyPr/>
          <a:lstStyle/>
          <a:p>
            <a:fld id="{8448D224-28C4-414C-B48A-F67AA4EBF80F}" type="slidenum">
              <a:rPr lang="en-GB" smtClean="0"/>
              <a:pPr/>
              <a:t>7</a:t>
            </a:fld>
            <a:endParaRPr lang="en-GB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B0B9C97C-A9DA-42F7-7E22-918F9B6E3F64}"/>
              </a:ext>
            </a:extLst>
          </p:cNvPr>
          <p:cNvGrpSpPr/>
          <p:nvPr/>
        </p:nvGrpSpPr>
        <p:grpSpPr>
          <a:xfrm>
            <a:off x="1595438" y="1808218"/>
            <a:ext cx="4170949" cy="3742193"/>
            <a:chOff x="5648471" y="2132953"/>
            <a:chExt cx="3447065" cy="3092722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547A1892-9316-76B4-ADB8-7DE832B39FFB}"/>
                </a:ext>
              </a:extLst>
            </p:cNvPr>
            <p:cNvSpPr/>
            <p:nvPr/>
          </p:nvSpPr>
          <p:spPr>
            <a:xfrm>
              <a:off x="7027297" y="2132953"/>
              <a:ext cx="689412" cy="618544"/>
            </a:xfrm>
            <a:custGeom>
              <a:avLst/>
              <a:gdLst>
                <a:gd name="connsiteX0" fmla="*/ 0 w 689412"/>
                <a:gd name="connsiteY0" fmla="*/ 618544 h 618544"/>
                <a:gd name="connsiteX1" fmla="*/ 344706 w 689412"/>
                <a:gd name="connsiteY1" fmla="*/ 0 h 618544"/>
                <a:gd name="connsiteX2" fmla="*/ 344706 w 689412"/>
                <a:gd name="connsiteY2" fmla="*/ 0 h 618544"/>
                <a:gd name="connsiteX3" fmla="*/ 689412 w 689412"/>
                <a:gd name="connsiteY3" fmla="*/ 618544 h 618544"/>
                <a:gd name="connsiteX4" fmla="*/ 0 w 689412"/>
                <a:gd name="connsiteY4" fmla="*/ 618544 h 6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412" h="618544">
                  <a:moveTo>
                    <a:pt x="0" y="618544"/>
                  </a:moveTo>
                  <a:lnTo>
                    <a:pt x="344706" y="0"/>
                  </a:lnTo>
                  <a:lnTo>
                    <a:pt x="344706" y="0"/>
                  </a:lnTo>
                  <a:lnTo>
                    <a:pt x="689412" y="618544"/>
                  </a:lnTo>
                  <a:lnTo>
                    <a:pt x="0" y="61854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990" tIns="46990" rIns="46990" bIns="46990" numCol="1" spcCol="1270" anchor="b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800" kern="120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AA3D7E2-C448-0519-22AE-08FD3DD22865}"/>
                </a:ext>
              </a:extLst>
            </p:cNvPr>
            <p:cNvSpPr/>
            <p:nvPr/>
          </p:nvSpPr>
          <p:spPr>
            <a:xfrm>
              <a:off x="6682590" y="2751497"/>
              <a:ext cx="1378825" cy="618544"/>
            </a:xfrm>
            <a:custGeom>
              <a:avLst/>
              <a:gdLst>
                <a:gd name="connsiteX0" fmla="*/ 0 w 1378825"/>
                <a:gd name="connsiteY0" fmla="*/ 618544 h 618544"/>
                <a:gd name="connsiteX1" fmla="*/ 344708 w 1378825"/>
                <a:gd name="connsiteY1" fmla="*/ 0 h 618544"/>
                <a:gd name="connsiteX2" fmla="*/ 1034117 w 1378825"/>
                <a:gd name="connsiteY2" fmla="*/ 0 h 618544"/>
                <a:gd name="connsiteX3" fmla="*/ 1378825 w 1378825"/>
                <a:gd name="connsiteY3" fmla="*/ 618544 h 618544"/>
                <a:gd name="connsiteX4" fmla="*/ 0 w 1378825"/>
                <a:gd name="connsiteY4" fmla="*/ 618544 h 6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825" h="618544">
                  <a:moveTo>
                    <a:pt x="0" y="618544"/>
                  </a:moveTo>
                  <a:lnTo>
                    <a:pt x="344708" y="0"/>
                  </a:lnTo>
                  <a:lnTo>
                    <a:pt x="1034117" y="0"/>
                  </a:lnTo>
                  <a:lnTo>
                    <a:pt x="1378825" y="618544"/>
                  </a:lnTo>
                  <a:lnTo>
                    <a:pt x="0" y="618544"/>
                  </a:lnTo>
                  <a:close/>
                </a:path>
              </a:pathLst>
            </a:cu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8285" tIns="46990" rIns="288284" bIns="4699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800" kern="12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7D148742-3AFF-1C2D-399A-198F6A168039}"/>
                </a:ext>
              </a:extLst>
            </p:cNvPr>
            <p:cNvSpPr/>
            <p:nvPr/>
          </p:nvSpPr>
          <p:spPr>
            <a:xfrm>
              <a:off x="6337884" y="3370042"/>
              <a:ext cx="2068238" cy="618544"/>
            </a:xfrm>
            <a:custGeom>
              <a:avLst/>
              <a:gdLst>
                <a:gd name="connsiteX0" fmla="*/ 0 w 2068238"/>
                <a:gd name="connsiteY0" fmla="*/ 618544 h 618544"/>
                <a:gd name="connsiteX1" fmla="*/ 344708 w 2068238"/>
                <a:gd name="connsiteY1" fmla="*/ 0 h 618544"/>
                <a:gd name="connsiteX2" fmla="*/ 1723530 w 2068238"/>
                <a:gd name="connsiteY2" fmla="*/ 0 h 618544"/>
                <a:gd name="connsiteX3" fmla="*/ 2068238 w 2068238"/>
                <a:gd name="connsiteY3" fmla="*/ 618544 h 618544"/>
                <a:gd name="connsiteX4" fmla="*/ 0 w 2068238"/>
                <a:gd name="connsiteY4" fmla="*/ 618544 h 6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8238" h="618544">
                  <a:moveTo>
                    <a:pt x="0" y="618544"/>
                  </a:moveTo>
                  <a:lnTo>
                    <a:pt x="344708" y="0"/>
                  </a:lnTo>
                  <a:lnTo>
                    <a:pt x="1723530" y="0"/>
                  </a:lnTo>
                  <a:lnTo>
                    <a:pt x="2068238" y="618544"/>
                  </a:lnTo>
                  <a:lnTo>
                    <a:pt x="0" y="618544"/>
                  </a:lnTo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8931" tIns="46990" rIns="408932" bIns="4699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800" kern="120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C76BD52-685A-73AC-4A49-6F6EB827C918}"/>
                </a:ext>
              </a:extLst>
            </p:cNvPr>
            <p:cNvSpPr/>
            <p:nvPr/>
          </p:nvSpPr>
          <p:spPr>
            <a:xfrm>
              <a:off x="5993177" y="3988586"/>
              <a:ext cx="2757651" cy="618544"/>
            </a:xfrm>
            <a:custGeom>
              <a:avLst/>
              <a:gdLst>
                <a:gd name="connsiteX0" fmla="*/ 0 w 2757651"/>
                <a:gd name="connsiteY0" fmla="*/ 618544 h 618544"/>
                <a:gd name="connsiteX1" fmla="*/ 344708 w 2757651"/>
                <a:gd name="connsiteY1" fmla="*/ 0 h 618544"/>
                <a:gd name="connsiteX2" fmla="*/ 2412943 w 2757651"/>
                <a:gd name="connsiteY2" fmla="*/ 0 h 618544"/>
                <a:gd name="connsiteX3" fmla="*/ 2757651 w 2757651"/>
                <a:gd name="connsiteY3" fmla="*/ 618544 h 618544"/>
                <a:gd name="connsiteX4" fmla="*/ 0 w 2757651"/>
                <a:gd name="connsiteY4" fmla="*/ 618544 h 6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7651" h="618544">
                  <a:moveTo>
                    <a:pt x="0" y="618544"/>
                  </a:moveTo>
                  <a:lnTo>
                    <a:pt x="344708" y="0"/>
                  </a:lnTo>
                  <a:lnTo>
                    <a:pt x="2412943" y="0"/>
                  </a:lnTo>
                  <a:lnTo>
                    <a:pt x="2757651" y="618544"/>
                  </a:lnTo>
                  <a:lnTo>
                    <a:pt x="0" y="618544"/>
                  </a:ln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29579" tIns="46990" rIns="529579" bIns="4699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800" kern="120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2286A4CA-5E12-055B-3D92-BB00E9B6A6CF}"/>
                </a:ext>
              </a:extLst>
            </p:cNvPr>
            <p:cNvSpPr/>
            <p:nvPr/>
          </p:nvSpPr>
          <p:spPr>
            <a:xfrm>
              <a:off x="5648471" y="4607131"/>
              <a:ext cx="3447065" cy="618544"/>
            </a:xfrm>
            <a:custGeom>
              <a:avLst/>
              <a:gdLst>
                <a:gd name="connsiteX0" fmla="*/ 0 w 3447065"/>
                <a:gd name="connsiteY0" fmla="*/ 618544 h 618544"/>
                <a:gd name="connsiteX1" fmla="*/ 344708 w 3447065"/>
                <a:gd name="connsiteY1" fmla="*/ 0 h 618544"/>
                <a:gd name="connsiteX2" fmla="*/ 3102357 w 3447065"/>
                <a:gd name="connsiteY2" fmla="*/ 0 h 618544"/>
                <a:gd name="connsiteX3" fmla="*/ 3447065 w 3447065"/>
                <a:gd name="connsiteY3" fmla="*/ 618544 h 618544"/>
                <a:gd name="connsiteX4" fmla="*/ 0 w 3447065"/>
                <a:gd name="connsiteY4" fmla="*/ 618544 h 6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7065" h="618544">
                  <a:moveTo>
                    <a:pt x="0" y="618544"/>
                  </a:moveTo>
                  <a:lnTo>
                    <a:pt x="344708" y="0"/>
                  </a:lnTo>
                  <a:lnTo>
                    <a:pt x="3102357" y="0"/>
                  </a:lnTo>
                  <a:lnTo>
                    <a:pt x="3447065" y="618544"/>
                  </a:lnTo>
                  <a:lnTo>
                    <a:pt x="0" y="618544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0226" tIns="46990" rIns="650227" bIns="4699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800" kern="1200"/>
            </a:p>
          </p:txBody>
        </p:sp>
      </p:grpSp>
      <p:sp>
        <p:nvSpPr>
          <p:cNvPr id="21" name="Pfeil: nach rechts 20">
            <a:extLst>
              <a:ext uri="{FF2B5EF4-FFF2-40B4-BE49-F238E27FC236}">
                <a16:creationId xmlns:a16="http://schemas.microsoft.com/office/drawing/2014/main" id="{D459D96C-436F-2D6D-8007-7A70D2088734}"/>
              </a:ext>
            </a:extLst>
          </p:cNvPr>
          <p:cNvSpPr/>
          <p:nvPr/>
        </p:nvSpPr>
        <p:spPr>
          <a:xfrm rot="18000000">
            <a:off x="323385" y="3496995"/>
            <a:ext cx="3857961" cy="482340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spc="100" dirty="0">
                <a:solidFill>
                  <a:schemeClr val="tx1"/>
                </a:solidFill>
              </a:rPr>
              <a:t>FEEDBACK</a:t>
            </a:r>
            <a:endParaRPr lang="en-GB" sz="1400" b="1" spc="100" dirty="0">
              <a:solidFill>
                <a:schemeClr val="tx1"/>
              </a:solidFill>
            </a:endParaRP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0ACDED7-3D92-FCC4-D386-CEA5C5729DE3}"/>
              </a:ext>
            </a:extLst>
          </p:cNvPr>
          <p:cNvSpPr/>
          <p:nvPr/>
        </p:nvSpPr>
        <p:spPr>
          <a:xfrm rot="3600000">
            <a:off x="2678598" y="3321840"/>
            <a:ext cx="4467813" cy="482340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spc="100" dirty="0">
                <a:solidFill>
                  <a:schemeClr val="tx1"/>
                </a:solidFill>
              </a:rPr>
              <a:t>STRATEGY</a:t>
            </a:r>
            <a:endParaRPr lang="en-GB" sz="1400" b="1" spc="100" dirty="0">
              <a:solidFill>
                <a:schemeClr val="tx1"/>
              </a:solidFill>
            </a:endParaRPr>
          </a:p>
        </p:txBody>
      </p:sp>
      <p:pic>
        <p:nvPicPr>
          <p:cNvPr id="32" name="Grafik 31" descr="Marke 5 mit einfarbiger Füllung">
            <a:extLst>
              <a:ext uri="{FF2B5EF4-FFF2-40B4-BE49-F238E27FC236}">
                <a16:creationId xmlns:a16="http://schemas.microsoft.com/office/drawing/2014/main" id="{5D3326E0-8801-7704-6F59-2AD353761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4985" y="2083072"/>
            <a:ext cx="469232" cy="469232"/>
          </a:xfrm>
          <a:prstGeom prst="rect">
            <a:avLst/>
          </a:prstGeom>
        </p:spPr>
      </p:pic>
      <p:pic>
        <p:nvPicPr>
          <p:cNvPr id="34" name="Grafik 33" descr="Marke 4 mit einfarbiger Füllung">
            <a:extLst>
              <a:ext uri="{FF2B5EF4-FFF2-40B4-BE49-F238E27FC236}">
                <a16:creationId xmlns:a16="http://schemas.microsoft.com/office/drawing/2014/main" id="{E5DD894D-0A18-410C-BCF5-5919B4507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54985" y="2687852"/>
            <a:ext cx="469232" cy="469232"/>
          </a:xfrm>
          <a:prstGeom prst="rect">
            <a:avLst/>
          </a:prstGeom>
        </p:spPr>
      </p:pic>
      <p:pic>
        <p:nvPicPr>
          <p:cNvPr id="36" name="Grafik 35" descr="Marke 3 mit einfarbiger Füllung">
            <a:extLst>
              <a:ext uri="{FF2B5EF4-FFF2-40B4-BE49-F238E27FC236}">
                <a16:creationId xmlns:a16="http://schemas.microsoft.com/office/drawing/2014/main" id="{18DDF789-8A08-BC60-CA49-1E03DE2ED6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54985" y="3430172"/>
            <a:ext cx="469232" cy="469232"/>
          </a:xfrm>
          <a:prstGeom prst="rect">
            <a:avLst/>
          </a:prstGeom>
        </p:spPr>
      </p:pic>
      <p:pic>
        <p:nvPicPr>
          <p:cNvPr id="38" name="Grafik 37" descr="Abzeichen mit einfarbiger Füllung">
            <a:extLst>
              <a:ext uri="{FF2B5EF4-FFF2-40B4-BE49-F238E27FC236}">
                <a16:creationId xmlns:a16="http://schemas.microsoft.com/office/drawing/2014/main" id="{F8DF0DEE-796C-8772-A171-1ED623D7EE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54985" y="4193137"/>
            <a:ext cx="469232" cy="469232"/>
          </a:xfrm>
          <a:prstGeom prst="rect">
            <a:avLst/>
          </a:prstGeom>
        </p:spPr>
      </p:pic>
      <p:pic>
        <p:nvPicPr>
          <p:cNvPr id="40" name="Grafik 39" descr="Marke 1 mit einfarbiger Füllung">
            <a:extLst>
              <a:ext uri="{FF2B5EF4-FFF2-40B4-BE49-F238E27FC236}">
                <a16:creationId xmlns:a16="http://schemas.microsoft.com/office/drawing/2014/main" id="{4818D207-EC89-A1BF-8D3B-EA9589F559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54985" y="4935755"/>
            <a:ext cx="469232" cy="46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40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E01CDC-1678-2625-5D47-16007593D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Objectives of the TIER-Process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F2F234-C973-028D-BB3B-D2C10C77A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6455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Enable rapid issue escalation and resolution on the shop floor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Ensure cross-level communication within the AMANN Group unit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Standardize meeting structures to be time-efficient and productive during shifts and workdays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Support Rapid Continuous Improvement (RCI) within the AMANN Group unit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E26409-4A62-B577-1A98-1B91D451C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B0F7EC-C320-FA99-329F-0354CC46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6A79E2-6945-6E0F-9CE0-35252FD2D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500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3EE4F-AB05-C394-88C9-BC6E6D403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Practical Application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B284C8-CFE5-35BE-BDB9-C45498A31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AU" sz="2400">
                <a:solidFill>
                  <a:srgbClr val="000000"/>
                </a:solidFill>
              </a:rPr>
              <a:t>Each tier has clearly defined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b="1" i="1">
                <a:solidFill>
                  <a:srgbClr val="000000"/>
                </a:solidFill>
              </a:rPr>
              <a:t>participants</a:t>
            </a:r>
            <a:r>
              <a:rPr lang="en-AU">
                <a:solidFill>
                  <a:srgbClr val="000000"/>
                </a:solidFill>
              </a:rPr>
              <a:t>,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b="1" i="1">
                <a:solidFill>
                  <a:srgbClr val="000000"/>
                </a:solidFill>
              </a:rPr>
              <a:t>purpose</a:t>
            </a:r>
            <a:r>
              <a:rPr lang="en-AU">
                <a:solidFill>
                  <a:srgbClr val="000000"/>
                </a:solidFill>
              </a:rPr>
              <a:t>, and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b="1" i="1">
                <a:solidFill>
                  <a:srgbClr val="000000"/>
                </a:solidFill>
              </a:rPr>
              <a:t>scope</a:t>
            </a:r>
            <a:r>
              <a:rPr lang="en-AU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422075-5FBC-2E99-7654-D131488A8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9374A0-1F80-F8AB-4490-5B5A39043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5081EA-4FC5-F618-FB41-363A9E85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9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A67D6CB-6D1C-C158-285E-E475EC04FA5C}"/>
              </a:ext>
            </a:extLst>
          </p:cNvPr>
          <p:cNvSpPr txBox="1">
            <a:spLocks/>
          </p:cNvSpPr>
          <p:nvPr/>
        </p:nvSpPr>
        <p:spPr>
          <a:xfrm>
            <a:off x="5385816" y="1825625"/>
            <a:ext cx="59679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AU" sz="2400">
                <a:solidFill>
                  <a:srgbClr val="000000"/>
                </a:solidFill>
              </a:rPr>
              <a:t>Effective implementation includes: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>
                <a:solidFill>
                  <a:srgbClr val="000000"/>
                </a:solidFill>
              </a:rPr>
              <a:t>Preparedness and punctuality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>
                <a:solidFill>
                  <a:srgbClr val="000000"/>
                </a:solidFill>
              </a:rPr>
              <a:t>Structured escalation processes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>
                <a:solidFill>
                  <a:srgbClr val="000000"/>
                </a:solidFill>
              </a:rPr>
              <a:t>Timely follow-up on actions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>
                <a:solidFill>
                  <a:srgbClr val="000000"/>
                </a:solidFill>
              </a:rPr>
              <a:t>Use of visual tools and trackers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>
                <a:solidFill>
                  <a:srgbClr val="000000"/>
                </a:solidFill>
              </a:rPr>
              <a:t>A structured and accessible wall-based documentation visible to all</a:t>
            </a:r>
          </a:p>
        </p:txBody>
      </p:sp>
    </p:spTree>
    <p:extLst>
      <p:ext uri="{BB962C8B-B14F-4D97-AF65-F5344CB8AC3E}">
        <p14:creationId xmlns:p14="http://schemas.microsoft.com/office/powerpoint/2010/main" val="1665264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1850</Words>
  <Application>Microsoft Office PowerPoint</Application>
  <PresentationFormat>Breitbild</PresentationFormat>
  <Paragraphs>227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Aptos Display</vt:lpstr>
      <vt:lpstr>Aptos</vt:lpstr>
      <vt:lpstr>Office</vt:lpstr>
      <vt:lpstr>TIER Communication  SQDCP-BOARD </vt:lpstr>
      <vt:lpstr>TIER Communication — SQDCP-BOARD </vt:lpstr>
      <vt:lpstr>Purpose of Learning Nugget 002</vt:lpstr>
      <vt:lpstr>Communication Structure </vt:lpstr>
      <vt:lpstr>TIER Details &amp; AMANN Objective</vt:lpstr>
      <vt:lpstr>What is the TIER-Process?</vt:lpstr>
      <vt:lpstr>5 Tiers of the TIER-Process </vt:lpstr>
      <vt:lpstr>Objectives of the TIER-Process</vt:lpstr>
      <vt:lpstr>Practical Application</vt:lpstr>
      <vt:lpstr>How TIER-Meetings work ? </vt:lpstr>
      <vt:lpstr>THE  SQDCP- BOARD </vt:lpstr>
      <vt:lpstr>THE SQDCP-BOARD </vt:lpstr>
      <vt:lpstr>SQDCP-Board-Management </vt:lpstr>
      <vt:lpstr>SQDCP-Board-Management </vt:lpstr>
      <vt:lpstr>SQDCP</vt:lpstr>
      <vt:lpstr>Benefits of the TIER Process for AMANN Group</vt:lpstr>
      <vt:lpstr>Key benefits</vt:lpstr>
      <vt:lpstr>6 Key Takeaways from TIER Meetings</vt:lpstr>
      <vt:lpstr>Reflection: How can you apply TIER in your role?</vt:lpstr>
      <vt:lpstr>The AMANN-SQDCP-TIER-Board</vt:lpstr>
      <vt:lpstr>Future of AMANN-TIER-Board-Communication </vt:lpstr>
    </vt:vector>
  </TitlesOfParts>
  <Manager>Anton Schumann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Royston Birkin</dc:creator>
  <cp:lastModifiedBy>Stephan Haack</cp:lastModifiedBy>
  <cp:revision>35</cp:revision>
  <dcterms:created xsi:type="dcterms:W3CDTF">2025-06-27T10:10:54Z</dcterms:created>
  <dcterms:modified xsi:type="dcterms:W3CDTF">2025-10-28T11:32:10Z</dcterms:modified>
</cp:coreProperties>
</file>