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2" r:id="rId3"/>
    <p:sldId id="278" r:id="rId4"/>
    <p:sldId id="280" r:id="rId5"/>
    <p:sldId id="279" r:id="rId6"/>
    <p:sldId id="259" r:id="rId7"/>
    <p:sldId id="281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7" r:id="rId20"/>
    <p:sldId id="271" r:id="rId21"/>
    <p:sldId id="272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BB47"/>
    <a:srgbClr val="EF2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DCB2F4-648F-4E4A-8136-FA872E50666E}" v="69" dt="2025-06-27T12:12:13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3" autoAdjust="0"/>
    <p:restoredTop sz="94694"/>
  </p:normalViewPr>
  <p:slideViewPr>
    <p:cSldViewPr snapToGrid="0">
      <p:cViewPr varScale="1">
        <p:scale>
          <a:sx n="184" d="100"/>
          <a:sy n="184" d="100"/>
        </p:scale>
        <p:origin x="1296" y="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47" d="100"/>
          <a:sy n="147" d="100"/>
        </p:scale>
        <p:origin x="6000" y="110"/>
      </p:cViewPr>
      <p:guideLst/>
    </p:cSldViewPr>
  </p:notesViewPr>
  <p:gridSpacing cx="68400" cy="684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9B715ED-B665-ADE5-B402-E3FA66A337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BFFDD00-8DDB-4CD3-2012-D591FE2FCB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3F1A7-8BD0-4E1D-8A11-DD8852CDE52F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8E149D-3832-73EA-923B-155CD2E0B9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3330F4-9948-A168-FACC-FB4808A9CE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1F1FA-FE87-4579-B4DB-1459A95EAD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70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EFD11-6BBC-4FBF-88E8-1E9D0D61655F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AB33F-78C0-45B1-83A8-21016400F22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74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13E6B-DC02-AC3C-600D-FC8494CEB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D28779E-6870-7513-A657-79B09BD2D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18A8C51-27A1-0AA3-00F5-C4A59F0E6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e-DE" sz="1800" strike="noStrike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0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0BDA8-4D6D-83BE-C516-DA9BE519C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44540"/>
            <a:ext cx="10515600" cy="2387600"/>
          </a:xfrm>
        </p:spPr>
        <p:txBody>
          <a:bodyPr anchor="ctr" anchorCtr="0"/>
          <a:lstStyle>
            <a:lvl1pPr algn="ctr">
              <a:defRPr sz="6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A7DB65A-87E3-667C-B036-B363E995C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724400"/>
            <a:ext cx="10515600" cy="1416424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56A3D7-41EC-53BD-E012-B02AE75C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E48C-EE07-4D64-80DA-8188492B4FCF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3E6405-57A2-2C42-867B-154337A8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4F645C-CCD2-F2A2-91AC-6C011A6F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42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BD481-06AC-C2F1-BD66-8D89FDE5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AB134FD-D311-361E-0847-296A6DB63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5EE54E-50C5-DEB6-E4CA-A5BC99BE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8322-31A9-463B-B5F3-977D8ECDA625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0F6598-9C16-7F9B-1D54-0C5013EF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9FAAE7-17B6-7AA5-257B-598BAF98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4ACC09D-B7D8-82A7-C388-92DBBFDF7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1FD573-BDF5-5F1A-F7F0-03795CB05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91CD4D-A757-E318-5B94-29A8B42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BFE2-C736-4CAC-84D0-9939043BD38A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89B159-6585-161C-B5E9-7FF179169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15251B-58AA-CA1A-4027-FF4ADD3D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831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27680E1-6029-8BC8-6126-CD2CBA17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3E9CBE2-E89D-8B7B-5738-BD4304B24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6710" y="1449922"/>
            <a:ext cx="5035423" cy="2857770"/>
          </a:xfrm>
        </p:spPr>
        <p:txBody>
          <a:bodyPr/>
          <a:lstStyle>
            <a:lvl1pPr marL="103556" indent="-103556">
              <a:buFont typeface="Arial" panose="020B0604020202020204" pitchFamily="34" charset="0"/>
              <a:buChar char="•"/>
              <a:defRPr/>
            </a:lvl1pPr>
            <a:lvl2pPr marL="446382" indent="-103556">
              <a:buFont typeface="Arial" panose="020B0604020202020204" pitchFamily="34" charset="0"/>
              <a:buChar char="•"/>
              <a:defRPr/>
            </a:lvl2pPr>
            <a:lvl3pPr marL="789207" indent="-103556">
              <a:buFont typeface="Arial" panose="020B0604020202020204" pitchFamily="34" charset="0"/>
              <a:buChar char="•"/>
              <a:defRPr/>
            </a:lvl3pPr>
            <a:lvl4pPr marL="1132033" indent="-103556">
              <a:buFont typeface="Arial" panose="020B0604020202020204" pitchFamily="34" charset="0"/>
              <a:buChar char="•"/>
              <a:defRPr/>
            </a:lvl4pPr>
            <a:lvl5pPr marL="1474859" indent="-10355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00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F51AF-0D7E-8E16-C289-4ADB9D75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010657-CD03-EB85-91EB-48C26AF16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674B9A-15BB-7310-1C80-6BB99C8A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817E2-A784-4298-950E-707C6FF09E8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F5ED9F-7916-25A4-C6B9-0B957DE14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FA7367-9F70-1BB3-B677-4BC41AF8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15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7C95A-075C-DCB9-DF1A-E4EF4D0F9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AC2B7B-6F64-3E2A-02F8-99595FF2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E191EF-8033-7BCB-0301-0D59456FB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756C-4E82-4380-A0FD-0875C6CA66DC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F507D9-9422-8CBB-2DBF-1FE0E66A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9D012F-819A-A18D-2C42-348111F9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3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1C131-0C1A-EA64-016A-3A896143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07876D-9968-08AE-65F3-15F2A9FBB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F97DB7-3670-D7DE-A4CE-6FB324B95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A3F778-5E07-5FC8-A410-0B12FCF2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3E5C5-C274-457A-B7D8-B616651B677D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55F77C-ECA6-5C65-FB63-17278AF2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527AA1-C556-57BF-CE3B-8F12F6DB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2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ED681-8E84-2D62-517E-AC86BA63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26703D-9F81-3025-25A4-0393496C0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B59CF5-C528-98C8-DB8A-E6E0A609E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B8F7D97-4B4F-A2F6-B261-78BA7835DE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2BD913E-DB5D-0944-A144-AB4E460EEA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F0413C3-D308-FFEC-2D46-975BB8A1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93CBD-5F11-4431-A07B-F7EB7E79950D}" type="datetime6">
              <a:rPr lang="en-GB" smtClean="0"/>
              <a:t>October 25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22EC8E-16CF-ED7D-E514-D38D8D48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94595E5-E47D-9392-61CE-4BFD293D8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82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5FEFB6-93CF-50B1-1DC9-67799DB0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28B9FB-FCD2-5CC2-43A2-38AA3B9A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94DF3-0787-44B8-B5CF-2EE979CEBEE7}" type="datetime6">
              <a:rPr lang="en-GB" smtClean="0"/>
              <a:t>October 25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83EF2F-4617-C605-E134-6C6B0B9C0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E1B8A9-ACB8-1771-EF4F-6BCFB474F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5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37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D6DA-30A8-F8DE-CDF7-11B152CD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33FF65-7C84-A9F5-7485-F33FF22B2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C2B528-0573-0BDE-70EF-29ADE2AC6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1FCA0F-8140-7478-CB46-3E62C8B70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6BAFE-CF08-4F5E-BD1F-A1D66C5166B1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593845-2278-783F-4A2D-4F4940B4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2CA57A-35A1-A1CE-8310-E67A3393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04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822B3-8731-4675-B113-9AF297977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AD834A-77AF-DAD9-31DF-422DAC8F3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1EBCA1-F068-AA07-8649-355273792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6C870C-42C4-ECF1-B233-C93B6184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DCB0-F1B5-4303-BF4C-9B5122E7FBE1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83E442-C674-5BFB-16EE-966C3D1C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6B26FE-57CE-D12C-2937-DC0C043A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9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BAF9BCD-0BD1-51A3-7D39-8CE2129F0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4D0081-5E97-DC1F-498F-EC66C4FB8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935E4B-1DA8-54B1-35A1-74C41926A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7579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9D9D512-41AC-40BB-BCF1-B602A358515D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ECF06D-24F9-3D7B-E6A5-B8CE4508F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6546" y="6356350"/>
            <a:ext cx="497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GB"/>
              <a:t>AMANN Learning Hub | Learning Nugget LN-002 SIC Meeting by Royston Birkin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AC7964-3C00-B1FD-2477-D7B6FE153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56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448D224-28C4-414C-B48A-F67AA4EBF80F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D514AC-2475-9660-0325-1FBF3A66E4B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504" y="6302717"/>
            <a:ext cx="601466" cy="39251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6A8C21C-8C66-4123-DEE8-2CC7A5AB3AE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55" y="6352078"/>
            <a:ext cx="601466" cy="50592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DC324BE-FC21-1514-9406-EA41FF582E0E}"/>
              </a:ext>
            </a:extLst>
          </p:cNvPr>
          <p:cNvSpPr txBox="1"/>
          <p:nvPr userDrawn="1"/>
        </p:nvSpPr>
        <p:spPr>
          <a:xfrm rot="16200000">
            <a:off x="-156583" y="1608364"/>
            <a:ext cx="6824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Draft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46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BF0A7-8FF7-C2ED-2882-D5CF95727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44540"/>
            <a:ext cx="10515600" cy="2387600"/>
          </a:xfrm>
        </p:spPr>
        <p:txBody>
          <a:bodyPr>
            <a:normAutofit/>
          </a:bodyPr>
          <a:lstStyle/>
          <a:p>
            <a:r>
              <a:rPr lang="en-GB"/>
              <a:t>SIC MEETING </a:t>
            </a:r>
            <a:endParaRPr lang="en-GB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D02B00-0641-5CD9-25FB-A1CED395D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2364" y="4724400"/>
            <a:ext cx="10047273" cy="1416050"/>
          </a:xfrm>
        </p:spPr>
        <p:txBody>
          <a:bodyPr>
            <a:normAutofit/>
          </a:bodyPr>
          <a:lstStyle/>
          <a:p>
            <a:r>
              <a:rPr lang="en-GB"/>
              <a:t>Quick and focused reviews of performance data during the shift enable mid-course corrections and immediate small-scale fixes that collectively result in significant performance improvements.</a:t>
            </a:r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8582DF6-A672-CF09-0DCE-6D02B3104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142" y="43757"/>
            <a:ext cx="743652" cy="74365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78F9C42-68E5-3F37-464C-DA1709C55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539" y="207513"/>
            <a:ext cx="1094508" cy="4161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2E5DD91-C35E-7BE6-D2E1-E55AD13DD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310" y="0"/>
            <a:ext cx="988135" cy="83116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3701EA7-A04F-A773-FD47-0ACDADDA0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04" y="415583"/>
            <a:ext cx="1819270" cy="1187263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3902C07-D8F9-095A-F8F0-A00EE865BCE2}"/>
              </a:ext>
            </a:extLst>
          </p:cNvPr>
          <p:cNvSpPr txBox="1">
            <a:spLocks/>
          </p:cNvSpPr>
          <p:nvPr/>
        </p:nvSpPr>
        <p:spPr>
          <a:xfrm>
            <a:off x="1524000" y="1274763"/>
            <a:ext cx="9144000" cy="9322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spc="150"/>
              <a:t>LEARNING NUGGET LN-001 </a:t>
            </a:r>
            <a:endParaRPr lang="en-GB" sz="4800" spc="15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3700A2B-AEEB-975A-68CC-AD3D2A74388C}"/>
              </a:ext>
            </a:extLst>
          </p:cNvPr>
          <p:cNvSpPr txBox="1"/>
          <p:nvPr/>
        </p:nvSpPr>
        <p:spPr>
          <a:xfrm rot="16200000">
            <a:off x="-156583" y="1608364"/>
            <a:ext cx="6824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Draft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97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CAE8A6-E25C-F35A-D072-2C325164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Use SIC?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D9300-FC33-4CFC-3C01-ED3E49875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Faster improvement cycles</a:t>
            </a:r>
          </a:p>
          <a:p>
            <a:r>
              <a:rPr lang="en-GB"/>
              <a:t>Greater operator engagement and responsibility</a:t>
            </a:r>
          </a:p>
          <a:p>
            <a:r>
              <a:rPr lang="en-GB"/>
              <a:t>Real-time feedback and action</a:t>
            </a:r>
          </a:p>
          <a:p>
            <a:r>
              <a:rPr lang="en-GB"/>
              <a:t>Enhances OEE (up to 10 % improvement over 3 to 6 months)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56A659-5CBB-4CA2-EE0B-5CF10F275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7583-91C9-4FEC-8747-C91872A5CD9F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144E3-6F39-5E5B-A9FE-FEC13745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10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C10F10C8-B482-D4D1-E169-EB1EF7A1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117368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A0364-DCCF-17F9-B533-A433FEB92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SIC Meeting Overview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7DEE6-8379-C6CB-BD84-72ECFF866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Duration: ~10 minutes</a:t>
            </a:r>
          </a:p>
          <a:p>
            <a:r>
              <a:rPr lang="en-GB"/>
              <a:t>Frequency: Every 3 hours</a:t>
            </a:r>
          </a:p>
          <a:p>
            <a:r>
              <a:rPr lang="en-GB"/>
              <a:t>Location: At SIC Board (e.g. shop floor)</a:t>
            </a:r>
          </a:p>
          <a:p>
            <a:r>
              <a:rPr lang="en-GB"/>
              <a:t>Format:</a:t>
            </a:r>
          </a:p>
          <a:p>
            <a:pPr lvl="1"/>
            <a:r>
              <a:rPr lang="en-GB"/>
              <a:t>Look Back: Review past interval and top losses</a:t>
            </a:r>
          </a:p>
          <a:p>
            <a:pPr lvl="1"/>
            <a:r>
              <a:rPr lang="en-GB"/>
              <a:t>Look Forward: Identify upcoming risks</a:t>
            </a:r>
          </a:p>
          <a:p>
            <a:pPr lvl="1"/>
            <a:r>
              <a:rPr lang="en-GB"/>
              <a:t>Prioritize: Select key actions for the next interval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38D954-7D88-6975-5EBE-673283F0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8CF62-BEB9-47A1-A566-BCE62E229136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6E48FD-02E2-9CC2-F3C3-66CBFD026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11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CFC6A1B6-B492-B8BD-9E5E-344B82883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356975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7A9903-2B5C-924D-AB84-31AB76B2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SIC Meeting Frequency &amp; Format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206420-D71E-3B68-8DD5-03814EF40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Intervals: Every 3 hours </a:t>
            </a:r>
          </a:p>
          <a:p>
            <a:r>
              <a:rPr lang="en-GB"/>
              <a:t>Duration: 5–10 minutes</a:t>
            </a:r>
          </a:p>
          <a:p>
            <a:r>
              <a:rPr lang="en-GB"/>
              <a:t>Participants: Operators, Team Leaders, Supervisors, Engineering, Quality </a:t>
            </a:r>
          </a:p>
          <a:p>
            <a:r>
              <a:rPr lang="en-GB"/>
              <a:t>Tools: SIC Boards, Digital Dashboards, KPIs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F8418B-3CFD-8B06-A1FA-1BEACDF3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BAEC-C489-4B19-B53C-481366A7D638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70C145-1427-3325-429E-4777CC565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12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AFD0309F-145A-48FD-0001-D2C98CA8F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627809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1BC48-9CCA-7314-64D2-BE45E18CF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SIC Process Cycle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AF1F33-262F-47DD-78E6-92B3269A2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Measure actual performance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Compare vs. plan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Identify root causes of variance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Take immediate action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Document actions and learning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7B0FF-ACA4-4BC9-8682-7648FAA4F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0AD3E-D86D-4F85-B078-ECA53217606B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8712AF-113D-AA5A-706F-3408B054B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13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DBAB2345-6660-804A-8A4F-DC7FC2621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110584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A761FD74-A368-D88F-4F01-E6042236FD68}"/>
              </a:ext>
            </a:extLst>
          </p:cNvPr>
          <p:cNvCxnSpPr>
            <a:cxnSpLocks/>
          </p:cNvCxnSpPr>
          <p:nvPr/>
        </p:nvCxnSpPr>
        <p:spPr>
          <a:xfrm flipH="1">
            <a:off x="2970214" y="3370006"/>
            <a:ext cx="1521723" cy="0"/>
          </a:xfrm>
          <a:prstGeom prst="straightConnector1">
            <a:avLst/>
          </a:prstGeom>
          <a:ln w="76200" cap="rnd">
            <a:solidFill>
              <a:schemeClr val="tx1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1209CC2-700B-FA4E-B5FF-D031A5BB8D22}"/>
              </a:ext>
            </a:extLst>
          </p:cNvPr>
          <p:cNvCxnSpPr>
            <a:cxnSpLocks/>
          </p:cNvCxnSpPr>
          <p:nvPr/>
        </p:nvCxnSpPr>
        <p:spPr>
          <a:xfrm>
            <a:off x="6211178" y="3117132"/>
            <a:ext cx="3020258" cy="0"/>
          </a:xfrm>
          <a:prstGeom prst="straightConnector1">
            <a:avLst/>
          </a:prstGeom>
          <a:ln w="76200" cap="rnd">
            <a:solidFill>
              <a:schemeClr val="tx1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B3FD06AB-DFE3-576A-9EBC-8A70275E575B}"/>
              </a:ext>
            </a:extLst>
          </p:cNvPr>
          <p:cNvCxnSpPr>
            <a:cxnSpLocks/>
          </p:cNvCxnSpPr>
          <p:nvPr/>
        </p:nvCxnSpPr>
        <p:spPr>
          <a:xfrm>
            <a:off x="5855812" y="3941896"/>
            <a:ext cx="2050959" cy="0"/>
          </a:xfrm>
          <a:prstGeom prst="straightConnector1">
            <a:avLst/>
          </a:prstGeom>
          <a:ln w="76200" cap="rnd">
            <a:solidFill>
              <a:schemeClr val="tx1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Bogen 5">
            <a:extLst>
              <a:ext uri="{FF2B5EF4-FFF2-40B4-BE49-F238E27FC236}">
                <a16:creationId xmlns:a16="http://schemas.microsoft.com/office/drawing/2014/main" id="{DCA3C006-64FE-D61C-4828-E30376B55E87}"/>
              </a:ext>
            </a:extLst>
          </p:cNvPr>
          <p:cNvSpPr/>
          <p:nvPr/>
        </p:nvSpPr>
        <p:spPr>
          <a:xfrm>
            <a:off x="9231436" y="2428918"/>
            <a:ext cx="1882176" cy="1882176"/>
          </a:xfrm>
          <a:prstGeom prst="arc">
            <a:avLst>
              <a:gd name="adj1" fmla="val 819691"/>
              <a:gd name="adj2" fmla="val 1905161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/>
              <a:t>Next</a:t>
            </a:r>
            <a:r>
              <a:rPr lang="de-DE"/>
              <a:t> </a:t>
            </a:r>
            <a:br>
              <a:rPr lang="de-DE"/>
            </a:br>
            <a:r>
              <a:rPr lang="de-DE"/>
              <a:t>SIC </a:t>
            </a:r>
            <a:br>
              <a:rPr lang="de-DE"/>
            </a:br>
            <a:r>
              <a:rPr lang="de-DE"/>
              <a:t>Meeting</a:t>
            </a:r>
            <a:endParaRPr lang="en-GB"/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2C1461A9-D033-C68F-37E9-C4A539CD1223}"/>
              </a:ext>
            </a:extLst>
          </p:cNvPr>
          <p:cNvCxnSpPr>
            <a:cxnSpLocks/>
          </p:cNvCxnSpPr>
          <p:nvPr/>
        </p:nvCxnSpPr>
        <p:spPr>
          <a:xfrm>
            <a:off x="7972557" y="3941896"/>
            <a:ext cx="1938359" cy="0"/>
          </a:xfrm>
          <a:prstGeom prst="straightConnector1">
            <a:avLst/>
          </a:prstGeom>
          <a:ln w="76200" cap="rnd">
            <a:solidFill>
              <a:schemeClr val="accent6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47C4D309-14DE-B7AD-8162-F6649DE7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Lorem ipsum sit dolore …</a:t>
            </a:r>
            <a:endParaRPr lang="en-GB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74E53E2-9E47-4272-3916-0807DF8BA340}"/>
              </a:ext>
            </a:extLst>
          </p:cNvPr>
          <p:cNvSpPr/>
          <p:nvPr/>
        </p:nvSpPr>
        <p:spPr>
          <a:xfrm>
            <a:off x="4361736" y="2428918"/>
            <a:ext cx="1882176" cy="188217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/>
              <a:t>Current</a:t>
            </a:r>
            <a:r>
              <a:rPr lang="de-DE"/>
              <a:t> </a:t>
            </a:r>
            <a:br>
              <a:rPr lang="de-DE"/>
            </a:br>
            <a:r>
              <a:rPr lang="de-DE"/>
              <a:t>SIC </a:t>
            </a:r>
            <a:br>
              <a:rPr lang="de-DE"/>
            </a:br>
            <a:r>
              <a:rPr lang="de-DE"/>
              <a:t>Meeting</a:t>
            </a:r>
            <a:endParaRPr lang="en-GB"/>
          </a:p>
        </p:txBody>
      </p:sp>
      <p:sp>
        <p:nvSpPr>
          <p:cNvPr id="7" name="Bogen 6">
            <a:extLst>
              <a:ext uri="{FF2B5EF4-FFF2-40B4-BE49-F238E27FC236}">
                <a16:creationId xmlns:a16="http://schemas.microsoft.com/office/drawing/2014/main" id="{9873BE80-E1B7-7A7E-F2B3-A37BB60181EE}"/>
              </a:ext>
            </a:extLst>
          </p:cNvPr>
          <p:cNvSpPr/>
          <p:nvPr/>
        </p:nvSpPr>
        <p:spPr>
          <a:xfrm>
            <a:off x="1088038" y="2428918"/>
            <a:ext cx="1882176" cy="1882176"/>
          </a:xfrm>
          <a:prstGeom prst="arc">
            <a:avLst>
              <a:gd name="adj1" fmla="val 16200000"/>
              <a:gd name="adj2" fmla="val 1082597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/>
              <a:t>Last</a:t>
            </a:r>
            <a:r>
              <a:rPr lang="de-DE"/>
              <a:t> </a:t>
            </a:r>
            <a:br>
              <a:rPr lang="de-DE"/>
            </a:br>
            <a:r>
              <a:rPr lang="de-DE"/>
              <a:t>SIC </a:t>
            </a:r>
            <a:br>
              <a:rPr lang="de-DE"/>
            </a:br>
            <a:r>
              <a:rPr lang="de-DE"/>
              <a:t>Meeting</a:t>
            </a:r>
            <a:endParaRPr lang="en-GB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65C2B60-6DF3-1D2D-C5A0-77FAA3733821}"/>
              </a:ext>
            </a:extLst>
          </p:cNvPr>
          <p:cNvSpPr txBox="1"/>
          <p:nvPr/>
        </p:nvSpPr>
        <p:spPr>
          <a:xfrm>
            <a:off x="3177224" y="2619484"/>
            <a:ext cx="1005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/>
              <a:t>1. Look back</a:t>
            </a:r>
            <a:endParaRPr lang="en-GB" b="1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C657A0F-65B8-E324-B04A-AC7A8F54D448}"/>
              </a:ext>
            </a:extLst>
          </p:cNvPr>
          <p:cNvSpPr txBox="1"/>
          <p:nvPr/>
        </p:nvSpPr>
        <p:spPr>
          <a:xfrm>
            <a:off x="6884987" y="2699502"/>
            <a:ext cx="1793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/>
              <a:t>2. Look forward</a:t>
            </a:r>
            <a:endParaRPr lang="en-GB" b="1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7BA4B33-F64A-10FD-C411-9F3D8BA58DF4}"/>
              </a:ext>
            </a:extLst>
          </p:cNvPr>
          <p:cNvSpPr txBox="1"/>
          <p:nvPr/>
        </p:nvSpPr>
        <p:spPr>
          <a:xfrm>
            <a:off x="6292684" y="3524266"/>
            <a:ext cx="136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/>
              <a:t>3. Prioritize</a:t>
            </a:r>
            <a:endParaRPr lang="en-GB" b="1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040ECBB5-31BB-649C-0B76-1568F60A855F}"/>
              </a:ext>
            </a:extLst>
          </p:cNvPr>
          <p:cNvSpPr txBox="1"/>
          <p:nvPr/>
        </p:nvSpPr>
        <p:spPr>
          <a:xfrm>
            <a:off x="8377551" y="352426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>
                <a:solidFill>
                  <a:schemeClr val="accent6"/>
                </a:solidFill>
              </a:rPr>
              <a:t>4. Act</a:t>
            </a:r>
            <a:endParaRPr lang="en-GB" b="1">
              <a:solidFill>
                <a:schemeClr val="accent6"/>
              </a:solidFill>
            </a:endParaRPr>
          </a:p>
        </p:txBody>
      </p:sp>
      <p:sp>
        <p:nvSpPr>
          <p:cNvPr id="49" name="Titel 4">
            <a:extLst>
              <a:ext uri="{FF2B5EF4-FFF2-40B4-BE49-F238E27FC236}">
                <a16:creationId xmlns:a16="http://schemas.microsoft.com/office/drawing/2014/main" id="{71C7941F-ABD7-02C7-73EF-D79BEB1CFC30}"/>
              </a:ext>
            </a:extLst>
          </p:cNvPr>
          <p:cNvSpPr txBox="1">
            <a:spLocks/>
          </p:cNvSpPr>
          <p:nvPr/>
        </p:nvSpPr>
        <p:spPr>
          <a:xfrm>
            <a:off x="838200" y="47182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/>
              <a:t>Short Interval Control is performed several times per shift and combines historical analysis, identification of future risks, and proactive action planning.</a:t>
            </a:r>
          </a:p>
        </p:txBody>
      </p:sp>
      <p:sp>
        <p:nvSpPr>
          <p:cNvPr id="50" name="Datumsplatzhalter 49">
            <a:extLst>
              <a:ext uri="{FF2B5EF4-FFF2-40B4-BE49-F238E27FC236}">
                <a16:creationId xmlns:a16="http://schemas.microsoft.com/office/drawing/2014/main" id="{20F108EB-5631-9FC3-DAB1-C3B806543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CE02-827F-4AB2-B8B7-25431C09173C}" type="datetime6">
              <a:rPr lang="en-GB" smtClean="0"/>
              <a:t>October 25</a:t>
            </a:fld>
            <a:endParaRPr lang="en-GB"/>
          </a:p>
        </p:txBody>
      </p:sp>
      <p:sp>
        <p:nvSpPr>
          <p:cNvPr id="52" name="Foliennummernplatzhalter 51">
            <a:extLst>
              <a:ext uri="{FF2B5EF4-FFF2-40B4-BE49-F238E27FC236}">
                <a16:creationId xmlns:a16="http://schemas.microsoft.com/office/drawing/2014/main" id="{41EBE969-B79A-F0A5-4FEE-ED54727F0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14</a:t>
            </a:fld>
            <a:endParaRPr lang="en-GB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E15F00D7-258E-BAE3-239E-3E03D560A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694405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4AED0F-F56C-60B3-1A4F-C9302CFF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SIC Roles &amp; Responsibilities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9AA9BE-AA9F-3C04-32CA-5C9E5DF1D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Operators: Report data and issues</a:t>
            </a:r>
          </a:p>
          <a:p>
            <a:r>
              <a:rPr lang="en-GB"/>
              <a:t>Team Leads: Facilitate SIC meetings</a:t>
            </a:r>
          </a:p>
          <a:p>
            <a:r>
              <a:rPr lang="en-GB"/>
              <a:t>Supervisors/Engineers/Quality: Support issue resolution and escalation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D1378A0-2803-ADDD-15EF-DAF76C220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3DC3F-FBCC-4B6D-BC0F-74807C9238C1}" type="datetime6">
              <a:rPr lang="en-GB" smtClean="0"/>
              <a:t>October 25</a:t>
            </a:fld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93A5786-3F3B-A6FA-24B6-6488E763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15</a:t>
            </a:fld>
            <a:endParaRPr lang="en-GB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DEC34D5-A778-E81D-D8F6-9140D954B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877206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27FD6726-09CA-0620-C8F1-EE8F399D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SIC Meeting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519168-03EF-7668-58C1-A30999BF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801EA-3E42-4F02-B04D-AA2469C1880E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332B19-ECEC-B94B-F71D-C8FC1CF6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16</a:t>
            </a:fld>
            <a:endParaRPr lang="en-GB"/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ABB6AE21-4D48-5A30-F308-DDDBE6223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119" y="2312840"/>
            <a:ext cx="715174" cy="27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SzPct val="9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Clr>
                <a:schemeClr val="bg2"/>
              </a:buClr>
              <a:buSzPct val="90000"/>
              <a:buFont typeface="Arial" panose="020B0604020202020204" pitchFamily="34" charset="0"/>
              <a:buChar char="►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GB" altLang="en-US" sz="1200">
                <a:solidFill>
                  <a:schemeClr val="bg1"/>
                </a:solidFill>
                <a:latin typeface="+mn-lt"/>
              </a:rPr>
              <a:t>Process</a:t>
            </a:r>
            <a:endParaRPr lang="en-US" altLang="en-US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BB4B0BE-FEBC-BFCC-3FA9-7EE354773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690688"/>
            <a:ext cx="3760897" cy="39965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/>
          <a:lstStyle/>
          <a:p>
            <a:pPr>
              <a:defRPr/>
            </a:pPr>
            <a:r>
              <a:rPr lang="en-GB" sz="1400" b="1" dirty="0">
                <a:solidFill>
                  <a:schemeClr val="tx1"/>
                </a:solidFill>
              </a:rPr>
              <a:t>Organisation</a:t>
            </a:r>
          </a:p>
          <a:p>
            <a:pPr>
              <a:defRPr/>
            </a:pPr>
            <a:r>
              <a:rPr lang="en-GB" sz="1400">
                <a:solidFill>
                  <a:schemeClr val="tx1"/>
                </a:solidFill>
              </a:rPr>
              <a:t>Duration:</a:t>
            </a:r>
            <a:r>
              <a:rPr lang="en-GB" sz="1400" dirty="0">
                <a:solidFill>
                  <a:schemeClr val="tx1"/>
                </a:solidFill>
              </a:rPr>
              <a:t>	10 Minutes 	</a:t>
            </a:r>
          </a:p>
          <a:p>
            <a:pPr>
              <a:defRPr/>
            </a:pPr>
            <a:r>
              <a:rPr lang="en-GB" sz="1400">
                <a:solidFill>
                  <a:schemeClr val="tx1"/>
                </a:solidFill>
              </a:rPr>
              <a:t>Frequency:</a:t>
            </a:r>
            <a:r>
              <a:rPr lang="en-GB" sz="1400" dirty="0">
                <a:solidFill>
                  <a:schemeClr val="tx1"/>
                </a:solidFill>
              </a:rPr>
              <a:t>	Daily	</a:t>
            </a:r>
          </a:p>
          <a:p>
            <a:pPr>
              <a:defRPr/>
            </a:pPr>
            <a:r>
              <a:rPr lang="en-GB" sz="1400">
                <a:solidFill>
                  <a:schemeClr val="tx1"/>
                </a:solidFill>
              </a:rPr>
              <a:t>Timing:</a:t>
            </a:r>
            <a:r>
              <a:rPr lang="en-GB" sz="1400" dirty="0">
                <a:solidFill>
                  <a:schemeClr val="tx1"/>
                </a:solidFill>
              </a:rPr>
              <a:t>	Every 3 hours 	</a:t>
            </a:r>
          </a:p>
          <a:p>
            <a:pPr>
              <a:defRPr/>
            </a:pPr>
            <a:r>
              <a:rPr lang="en-GB" sz="1400">
                <a:solidFill>
                  <a:schemeClr val="tx1"/>
                </a:solidFill>
              </a:rPr>
              <a:t>Location:</a:t>
            </a:r>
            <a:r>
              <a:rPr lang="en-GB" sz="1400" dirty="0">
                <a:solidFill>
                  <a:schemeClr val="tx1"/>
                </a:solidFill>
              </a:rPr>
              <a:t>	Dye House SIC </a:t>
            </a:r>
            <a:r>
              <a:rPr lang="en-GB" sz="1400">
                <a:solidFill>
                  <a:schemeClr val="tx1"/>
                </a:solidFill>
              </a:rPr>
              <a:t>board </a:t>
            </a:r>
          </a:p>
          <a:p>
            <a:pPr>
              <a:defRPr/>
            </a:pPr>
            <a:endParaRPr lang="en-GB" sz="140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sz="1400" b="1">
                <a:solidFill>
                  <a:schemeClr val="tx1"/>
                </a:solidFill>
              </a:rPr>
              <a:t>Purpose - Short Interval Control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400">
                <a:solidFill>
                  <a:schemeClr val="tx1"/>
                </a:solidFill>
              </a:rPr>
              <a:t>Review the past 3 hrs focus and allocate resource for live issues, agree hourly focus.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400">
                <a:solidFill>
                  <a:schemeClr val="tx1"/>
                </a:solidFill>
              </a:rPr>
              <a:t>Andon to be pulled to Leadership if problems cannot be solved.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sz="1400">
              <a:solidFill>
                <a:schemeClr val="tx1"/>
              </a:solidFill>
            </a:endParaRPr>
          </a:p>
          <a:p>
            <a:pPr>
              <a:tabLst>
                <a:tab pos="1330325" algn="l"/>
              </a:tabLst>
              <a:defRPr/>
            </a:pPr>
            <a:r>
              <a:rPr lang="en-GB" sz="1400" b="1">
                <a:solidFill>
                  <a:schemeClr val="tx1"/>
                </a:solidFill>
              </a:rPr>
              <a:t>Attendees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sz="1400">
                <a:solidFill>
                  <a:schemeClr val="tx1"/>
                </a:solidFill>
              </a:rPr>
              <a:t>Manufacturing Reps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sz="1400">
                <a:solidFill>
                  <a:schemeClr val="tx1"/>
                </a:solidFill>
              </a:rPr>
              <a:t>Quality Rep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sz="1400">
                <a:solidFill>
                  <a:schemeClr val="tx1"/>
                </a:solidFill>
              </a:rPr>
              <a:t>Engineering Rep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sz="1400">
                <a:solidFill>
                  <a:schemeClr val="tx1"/>
                </a:solidFill>
              </a:rPr>
              <a:t>Supply Chain Rep</a:t>
            </a:r>
          </a:p>
          <a:p>
            <a:pPr>
              <a:defRPr/>
            </a:pPr>
            <a:endParaRPr lang="en-GB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sz="1400" dirty="0">
                <a:solidFill>
                  <a:schemeClr val="tx1"/>
                </a:solidFill>
              </a:rPr>
              <a:t>                     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F7024E85-A336-CA97-435C-74E7B3237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830" y="1109180"/>
            <a:ext cx="2082645" cy="3964266"/>
          </a:xfrm>
          <a:prstGeom prst="roundRect">
            <a:avLst>
              <a:gd name="adj" fmla="val 59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08000" rIns="144000"/>
          <a:lstStyle>
            <a:lvl1pPr marL="92075" indent="-92075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SzPct val="90000"/>
              <a:buFont typeface="Arial" panose="020B0604020202020204" pitchFamily="34" charset="0"/>
              <a:buChar char="►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Clr>
                <a:schemeClr val="bg2"/>
              </a:buClr>
              <a:buSzPct val="90000"/>
              <a:buFont typeface="Arial" panose="020B0604020202020204" pitchFamily="34" charset="0"/>
              <a:buChar char="►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en-GB" altLang="en-US" sz="1800" b="1" dirty="0">
                <a:latin typeface="+mn-lt"/>
              </a:rPr>
              <a:t>Inputs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endParaRPr lang="en-GB" altLang="en-US" sz="140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en-GB" altLang="en-US" sz="1400">
                <a:latin typeface="+mn-lt"/>
              </a:rPr>
              <a:t>Supervisor </a:t>
            </a:r>
            <a:r>
              <a:rPr lang="en-GB" altLang="en-US" sz="1400" dirty="0">
                <a:latin typeface="+mn-lt"/>
              </a:rPr>
              <a:t>to complete </a:t>
            </a:r>
            <a:r>
              <a:rPr lang="en-GB" altLang="en-US" sz="1400">
                <a:latin typeface="+mn-lt"/>
              </a:rPr>
              <a:t>SIC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endParaRPr lang="en-GB" altLang="en-US" sz="14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en-GB" altLang="en-US" sz="1400">
                <a:latin typeface="+mn-lt"/>
              </a:rPr>
              <a:t>Performance </a:t>
            </a:r>
            <a:r>
              <a:rPr lang="en-GB" altLang="en-US" sz="1400" dirty="0">
                <a:latin typeface="+mn-lt"/>
              </a:rPr>
              <a:t>Update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endParaRPr lang="en-GB" altLang="en-US" sz="1400" b="1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en-GB" altLang="en-US" sz="1400" b="1">
                <a:latin typeface="+mn-lt"/>
              </a:rPr>
              <a:t>Metrics</a:t>
            </a:r>
            <a:endParaRPr lang="en-GB" altLang="en-US" sz="1400" b="1" dirty="0">
              <a:latin typeface="+mn-lt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altLang="en-US" sz="1400">
                <a:latin typeface="+mn-lt"/>
              </a:rPr>
              <a:t>Output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altLang="en-US" sz="1400">
                <a:latin typeface="+mn-lt"/>
              </a:rPr>
              <a:t>Downtime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altLang="en-US" sz="1400">
                <a:latin typeface="+mn-lt"/>
              </a:rPr>
              <a:t>PTP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tabLst>
                <a:tab pos="1330325" algn="l"/>
              </a:tabLst>
              <a:defRPr/>
            </a:pPr>
            <a:r>
              <a:rPr lang="en-GB" altLang="en-US" sz="1400">
                <a:latin typeface="+mn-lt"/>
              </a:rPr>
              <a:t>RFT</a:t>
            </a:r>
            <a:endParaRPr lang="en-GB" altLang="en-US" sz="1400" dirty="0">
              <a:latin typeface="+mn-lt"/>
            </a:endParaRP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ED61EBB7-6965-BB11-B11E-E925A3F47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080" y="1109180"/>
            <a:ext cx="2082645" cy="3964266"/>
          </a:xfrm>
          <a:prstGeom prst="roundRect">
            <a:avLst>
              <a:gd name="adj" fmla="val 4122"/>
            </a:avLst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08000" rIns="144000"/>
          <a:lstStyle/>
          <a:p>
            <a:pPr>
              <a:defRPr/>
            </a:pPr>
            <a:r>
              <a:rPr lang="en-GB" b="1" dirty="0">
                <a:solidFill>
                  <a:schemeClr val="tx1"/>
                </a:solidFill>
              </a:rPr>
              <a:t>Outputs</a:t>
            </a:r>
            <a:endParaRPr lang="en-GB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GB" sz="14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chemeClr val="tx1"/>
                </a:solidFill>
              </a:rPr>
              <a:t>Focus on Live issues</a:t>
            </a:r>
          </a:p>
          <a:p>
            <a:pPr>
              <a:defRPr/>
            </a:pPr>
            <a:endParaRPr lang="en-GB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C7E6FE71-B404-80B8-F83A-9E9D569EB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6455" y="1109180"/>
            <a:ext cx="2082645" cy="3964266"/>
          </a:xfrm>
          <a:prstGeom prst="roundRect">
            <a:avLst>
              <a:gd name="adj" fmla="val 472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08000" rIns="144000"/>
          <a:lstStyle>
            <a:lvl1pPr marL="92075" indent="-92075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►"/>
              <a:tabLst>
                <a:tab pos="13303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spcBef>
                <a:spcPct val="20000"/>
              </a:spcBef>
              <a:buSzPct val="90000"/>
              <a:buFont typeface="Arial" panose="020B0604020202020204" pitchFamily="34" charset="0"/>
              <a:buChar char="►"/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spcBef>
                <a:spcPct val="20000"/>
              </a:spcBef>
              <a:buClr>
                <a:schemeClr val="bg2"/>
              </a:buClr>
              <a:buSzPct val="90000"/>
              <a:buFont typeface="Arial" panose="020B0604020202020204" pitchFamily="34" charset="0"/>
              <a:buChar char="►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3032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GB" altLang="en-US" sz="1800" b="1">
                <a:latin typeface="+mn-lt"/>
              </a:rPr>
              <a:t>Progress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en-GB" altLang="en-US" sz="1400">
              <a:latin typeface="+mn-lt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altLang="en-US" sz="1400">
                <a:latin typeface="+mn-lt"/>
              </a:rPr>
              <a:t>Review Attendance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altLang="en-US" sz="1400">
                <a:latin typeface="+mn-lt"/>
              </a:rPr>
              <a:t>Review Performance R or G ?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altLang="en-US" sz="1400">
                <a:latin typeface="+mn-lt"/>
              </a:rPr>
              <a:t>Review Actions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altLang="en-US" sz="1400">
                <a:latin typeface="+mn-lt"/>
              </a:rPr>
              <a:t>Pull Andon if applicable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GB" altLang="en-US" sz="140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en-GB" altLang="en-US" sz="1400">
              <a:latin typeface="+mn-lt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37BAAF48-3C44-9539-F0E9-79640357C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6788" y="5508251"/>
            <a:ext cx="3081977" cy="349301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44000" tIns="46800" rIns="144000" bIns="46800" anchor="ctr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Please Be Kind And Respect Peoples Opinions </a:t>
            </a:r>
            <a:endParaRPr lang="en-US" altLang="en-US"/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1F2D285-ADDA-8C8C-0C9C-0836FC460186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>
            <a:off x="6818475" y="3091313"/>
            <a:ext cx="387980" cy="0"/>
          </a:xfrm>
          <a:prstGeom prst="straightConnector1">
            <a:avLst/>
          </a:prstGeom>
          <a:ln w="76200" cap="rnd">
            <a:solidFill>
              <a:schemeClr val="tx1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C4A3017-67AB-F407-46B7-42C37A03A533}"/>
              </a:ext>
            </a:extLst>
          </p:cNvPr>
          <p:cNvCxnSpPr>
            <a:cxnSpLocks/>
            <a:stCxn id="19" idx="3"/>
            <a:endCxn id="18" idx="1"/>
          </p:cNvCxnSpPr>
          <p:nvPr/>
        </p:nvCxnSpPr>
        <p:spPr>
          <a:xfrm>
            <a:off x="9289100" y="3091313"/>
            <a:ext cx="387980" cy="0"/>
          </a:xfrm>
          <a:prstGeom prst="straightConnector1">
            <a:avLst/>
          </a:prstGeom>
          <a:ln w="76200" cap="rnd">
            <a:solidFill>
              <a:schemeClr val="tx1"/>
            </a:solidFill>
            <a:headEnd type="none" w="med" len="med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3412ED0F-76F9-2A28-AE14-33AA1EA2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732402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4CB88D-4D30-4E42-FF79-DD031B2D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Attendance Tracker</a:t>
            </a:r>
          </a:p>
        </p:txBody>
      </p:sp>
      <p:graphicFrame>
        <p:nvGraphicFramePr>
          <p:cNvPr id="13" name="Inhaltsplatzhalter 12">
            <a:extLst>
              <a:ext uri="{FF2B5EF4-FFF2-40B4-BE49-F238E27FC236}">
                <a16:creationId xmlns:a16="http://schemas.microsoft.com/office/drawing/2014/main" id="{EC19601B-F050-1B36-FF0C-CAE717470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533555"/>
              </p:ext>
            </p:extLst>
          </p:nvPr>
        </p:nvGraphicFramePr>
        <p:xfrm>
          <a:off x="838200" y="1690688"/>
          <a:ext cx="10515600" cy="32016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82099647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004425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783656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4767021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27555053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193496029"/>
                    </a:ext>
                  </a:extLst>
                </a:gridCol>
              </a:tblGrid>
              <a:tr h="306019"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 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Monday 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Tuesday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Wednesday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Thursday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Friday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44669603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Operator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>
                          <a:solidFill>
                            <a:schemeClr val="bg2"/>
                          </a:solidFill>
                        </a:rPr>
                        <a:t>●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03844046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Supervisor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94361263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Quality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75455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Engineering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320731"/>
                  </a:ext>
                </a:extLst>
              </a:tr>
              <a:tr h="363398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Dept Leader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98342667"/>
                  </a:ext>
                </a:extLst>
              </a:tr>
            </a:tbl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AAAEF6-CCCE-C96F-7003-190D35CF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BDB5-561A-4B8D-8751-568BC3C5D569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0DE2B-CC16-F328-8A8F-87A7F995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17</a:t>
            </a:fld>
            <a:endParaRPr lang="en-GB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5D2F555-BD37-4B56-8452-997C1F8ABDB2}"/>
              </a:ext>
            </a:extLst>
          </p:cNvPr>
          <p:cNvSpPr>
            <a:spLocks noChangeAspect="1"/>
          </p:cNvSpPr>
          <p:nvPr/>
        </p:nvSpPr>
        <p:spPr>
          <a:xfrm>
            <a:off x="838200" y="5397132"/>
            <a:ext cx="264869" cy="26486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DFC432E-6C0C-4052-34CA-F77264131072}"/>
              </a:ext>
            </a:extLst>
          </p:cNvPr>
          <p:cNvSpPr>
            <a:spLocks noChangeAspect="1"/>
          </p:cNvSpPr>
          <p:nvPr/>
        </p:nvSpPr>
        <p:spPr>
          <a:xfrm>
            <a:off x="3747357" y="5397132"/>
            <a:ext cx="264869" cy="26486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79F9183-7383-3276-3E5E-30FD0E4B3490}"/>
              </a:ext>
            </a:extLst>
          </p:cNvPr>
          <p:cNvSpPr txBox="1"/>
          <p:nvPr/>
        </p:nvSpPr>
        <p:spPr>
          <a:xfrm>
            <a:off x="1103069" y="5344899"/>
            <a:ext cx="224631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de-DE"/>
              <a:t>Red: </a:t>
            </a:r>
            <a:r>
              <a:rPr lang="de-DE" b="1"/>
              <a:t>No Attendance</a:t>
            </a:r>
            <a:endParaRPr lang="en-GB" b="1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896E30D-F777-B832-A810-22FD40B5EB21}"/>
              </a:ext>
            </a:extLst>
          </p:cNvPr>
          <p:cNvSpPr txBox="1"/>
          <p:nvPr/>
        </p:nvSpPr>
        <p:spPr>
          <a:xfrm>
            <a:off x="4012226" y="5344899"/>
            <a:ext cx="224631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de-DE"/>
              <a:t>Green: </a:t>
            </a:r>
            <a:r>
              <a:rPr lang="de-DE" b="1"/>
              <a:t>Attendance</a:t>
            </a:r>
            <a:endParaRPr lang="en-GB" b="1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F49563F-2A19-B164-3E50-0E5DC9D8722F}"/>
              </a:ext>
            </a:extLst>
          </p:cNvPr>
          <p:cNvSpPr>
            <a:spLocks noChangeAspect="1"/>
          </p:cNvSpPr>
          <p:nvPr/>
        </p:nvSpPr>
        <p:spPr>
          <a:xfrm>
            <a:off x="6589583" y="5397132"/>
            <a:ext cx="264869" cy="26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F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86E61B-E6AC-2376-5CB9-ABABBE0E1BA0}"/>
              </a:ext>
            </a:extLst>
          </p:cNvPr>
          <p:cNvSpPr txBox="1"/>
          <p:nvPr/>
        </p:nvSpPr>
        <p:spPr>
          <a:xfrm>
            <a:off x="6854452" y="5344899"/>
            <a:ext cx="224631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de-DE"/>
              <a:t>Blue: </a:t>
            </a:r>
            <a:r>
              <a:rPr lang="de-DE" b="1"/>
              <a:t>Late</a:t>
            </a:r>
            <a:endParaRPr lang="en-GB" b="1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67E67BDA-F245-EA88-92DC-FEE3B6F81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581379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41091A-07C2-F920-E0A9-01975B8A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SIC Board Layout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47F126-EC36-0624-82E0-2345D3D79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Time Slot</a:t>
            </a:r>
          </a:p>
          <a:p>
            <a:r>
              <a:rPr lang="en-GB"/>
              <a:t>Output Target</a:t>
            </a:r>
          </a:p>
          <a:p>
            <a:r>
              <a:rPr lang="en-GB"/>
              <a:t>Actual Output</a:t>
            </a:r>
          </a:p>
          <a:p>
            <a:r>
              <a:rPr lang="en-GB"/>
              <a:t>Issues Logged</a:t>
            </a:r>
          </a:p>
          <a:p>
            <a:r>
              <a:rPr lang="en-GB"/>
              <a:t>Actions Taken</a:t>
            </a:r>
          </a:p>
          <a:p>
            <a:r>
              <a:rPr lang="en-GB"/>
              <a:t>Responsible Person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5E1241-14B3-25D0-6F08-69BCE51A7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606B-7CE9-4C46-8FE6-183D4ABB4DD6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3BC9BF-BDE3-B2E3-B258-10C32044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18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3175F89-61CF-AAA0-121E-5CBF101F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698660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6E0F-F67B-9817-6D84-61C1C1412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68F46-7DB3-DA70-33F3-FCCFFDA78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Action Tracker</a:t>
            </a:r>
          </a:p>
        </p:txBody>
      </p:sp>
      <p:graphicFrame>
        <p:nvGraphicFramePr>
          <p:cNvPr id="13" name="Inhaltsplatzhalter 12">
            <a:extLst>
              <a:ext uri="{FF2B5EF4-FFF2-40B4-BE49-F238E27FC236}">
                <a16:creationId xmlns:a16="http://schemas.microsoft.com/office/drawing/2014/main" id="{6B5989B1-FEC6-655E-E901-3F6170BDC6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818690"/>
              </p:ext>
            </p:extLst>
          </p:nvPr>
        </p:nvGraphicFramePr>
        <p:xfrm>
          <a:off x="838200" y="1690688"/>
          <a:ext cx="10515600" cy="32016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82099647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004425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783656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4767021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27555053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193496029"/>
                    </a:ext>
                  </a:extLst>
                </a:gridCol>
              </a:tblGrid>
              <a:tr h="306019"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 Date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Description 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Category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0"/>
                        <a:t>R</a:t>
                      </a:r>
                      <a:r>
                        <a:rPr lang="en-GB" sz="1400" b="0"/>
                        <a:t>esponsible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Due Date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/>
                        <a:t>Status</a:t>
                      </a:r>
                      <a:endParaRPr lang="en-US" sz="1400" b="0" dirty="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44669603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3200" b="0">
                        <a:solidFill>
                          <a:schemeClr val="bg2"/>
                        </a:solidFill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03844046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94361263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/>
                      <a:endParaRPr lang="en-GB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75455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320731"/>
                  </a:ext>
                </a:extLst>
              </a:tr>
              <a:tr h="363398">
                <a:tc>
                  <a:txBody>
                    <a:bodyPr/>
                    <a:lstStyle/>
                    <a:p>
                      <a:pPr algn="ctr"/>
                      <a:endParaRPr lang="en-US" sz="1400" b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98342667"/>
                  </a:ext>
                </a:extLst>
              </a:tr>
            </a:tbl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53AC0D-C72C-77D3-11EB-EB3E999F4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BDB5-561A-4B8D-8751-568BC3C5D569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55E2AC-837F-DFF3-D8BC-04024B81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19</a:t>
            </a:fld>
            <a:endParaRPr lang="en-GB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9B9F916E-1B1D-F3D5-0BE2-E231D1C6A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1370249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E195-E891-E0DC-4D95-8092D95A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0CC58B1-3A3A-EE51-F4F8-F580ABF1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SIC MEETING</a:t>
            </a:r>
            <a:endParaRPr lang="en-GB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0FC8FB2F-C4BA-AAA0-C7D5-43496AFF0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AMANN UK Learning Hub</a:t>
            </a:r>
          </a:p>
          <a:p>
            <a:pPr marL="0" indent="0">
              <a:buNone/>
            </a:pPr>
            <a:r>
              <a:rPr lang="en-GB" sz="2000" dirty="0"/>
              <a:t>Learning Nugget LN-001</a:t>
            </a:r>
          </a:p>
          <a:p>
            <a:pPr marL="0" indent="0">
              <a:buNone/>
            </a:pPr>
            <a:r>
              <a:rPr lang="en-GB" sz="2000" dirty="0"/>
              <a:t>By AMANN Group</a:t>
            </a:r>
          </a:p>
          <a:p>
            <a:pPr marL="0" indent="0">
              <a:buNone/>
            </a:pPr>
            <a:r>
              <a:rPr lang="en-GB" sz="2000" dirty="0"/>
              <a:t>©2025 | Operations Manager ROYSTON BIRKIN </a:t>
            </a:r>
          </a:p>
          <a:p>
            <a:pPr marL="0" indent="0">
              <a:buNone/>
            </a:pPr>
            <a:r>
              <a:rPr lang="en-GB" sz="2000" dirty="0"/>
              <a:t>Mobile 07701217695</a:t>
            </a:r>
          </a:p>
          <a:p>
            <a:pPr marL="0" indent="0">
              <a:buNone/>
            </a:pPr>
            <a:r>
              <a:rPr lang="en-GB" sz="2000" dirty="0"/>
              <a:t>E-Mail </a:t>
            </a:r>
            <a:r>
              <a:rPr lang="en-GB" sz="2000" dirty="0" err="1"/>
              <a:t>Royston.Birkin@amann.com</a:t>
            </a:r>
            <a:endParaRPr lang="en-GB" sz="2000" dirty="0"/>
          </a:p>
          <a:p>
            <a:pPr marL="0" indent="0">
              <a:buNone/>
            </a:pPr>
            <a:r>
              <a:rPr lang="en-GB" sz="2000"/>
              <a:t>Version05 – 04.10.2025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59678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D4532-FE8A-2C78-3D7E-58D906A2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Tools &amp; Inputs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FC04DA-CD43-7F18-71DD-08B99E9B5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SIC Performance Updates</a:t>
            </a:r>
          </a:p>
          <a:p>
            <a:r>
              <a:rPr lang="de-DE"/>
              <a:t>Key Metrics: Output, Downtime, PTP (Planned to Produce), RFT (Right First Time)</a:t>
            </a:r>
          </a:p>
          <a:p>
            <a:r>
              <a:rPr lang="de-DE"/>
              <a:t>Tools: Digital Dashboards (Power BI, Tulip, Excel)</a:t>
            </a:r>
          </a:p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486018-0DCC-399D-5331-B7BF678A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A0BD4-B107-4B55-B544-165C55A4D512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9E9B85-CAD8-9549-9B11-9C756B016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20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96778106-017A-E1F2-FBEE-1A3A6907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3901414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2E101-1390-CED0-1E9C-FBF985C0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Benefits of SIC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8B61E4-A184-3749-78FC-2590B499E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Real-time issue resolution</a:t>
            </a:r>
          </a:p>
          <a:p>
            <a:r>
              <a:rPr lang="en-GB"/>
              <a:t>Enhanced team ownership and communication</a:t>
            </a:r>
          </a:p>
          <a:p>
            <a:r>
              <a:rPr lang="en-GB"/>
              <a:t>Reduced downtime and waste</a:t>
            </a:r>
          </a:p>
          <a:p>
            <a:r>
              <a:rPr lang="en-GB"/>
              <a:t>Visual performance tracking: Red = Problems, Green = On Track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9BADD4-F504-55FA-519C-55230A11D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3E9D-B60F-4671-AA41-883856AAEA84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1BEECE-36FB-F7DD-AC6D-D6F742AA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21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DA1CD28C-F2CF-667F-3EA6-4DBFCD4E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1174919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A3CEB-76F0-8A7A-C081-AB390FD4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Tips for Success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983CA-B79A-F7C5-A68F-C390310D6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Keep meetings brief and focused</a:t>
            </a:r>
          </a:p>
          <a:p>
            <a:r>
              <a:rPr lang="de-DE"/>
              <a:t>Ensure data accuracy</a:t>
            </a:r>
          </a:p>
          <a:p>
            <a:r>
              <a:rPr lang="de-DE"/>
              <a:t>Escalate only when necessary (e.g., use Andon)</a:t>
            </a:r>
          </a:p>
          <a:p>
            <a:r>
              <a:rPr lang="de-DE"/>
              <a:t>Train all roles and celebrate small wins</a:t>
            </a:r>
          </a:p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B0AC28-AC8C-2A36-61E6-8145D6106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A905-3C4B-4F9A-B270-4639C736B2C7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3E8E87-1326-78A1-D56B-B7048F9AC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22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EE1541D2-6D31-392C-339E-FF27CDC3D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38149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0FE7A-26D4-A691-0477-70C0F6A52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5581B-4429-32A8-66EA-329303DFE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Pitfalls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7C0654-6A91-CABB-3DB0-7263F65FE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Inaccurate or missing data</a:t>
            </a:r>
          </a:p>
          <a:p>
            <a:r>
              <a:rPr lang="de-DE"/>
              <a:t>Lack of follow-through on actions</a:t>
            </a:r>
          </a:p>
          <a:p>
            <a:r>
              <a:rPr lang="de-DE"/>
              <a:t>Insufficient team training</a:t>
            </a:r>
          </a:p>
          <a:p>
            <a:r>
              <a:rPr lang="de-DE"/>
              <a:t>Weak leadership support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7BF060-A742-825F-702E-5D173084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B209-D48F-467E-B422-187B0BDC4D4F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3D7959-F91B-E3F9-BFF0-A9814415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23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6BAA022A-1DDF-6D2D-0207-ECAF3CF34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977659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555656-2189-7B2B-51FB-0B1FE032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 &amp; Takeaways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AEE3EA-C9EF-E48C-1D86-34EE5E805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SIC empowers the shop floor</a:t>
            </a:r>
          </a:p>
          <a:p>
            <a:r>
              <a:rPr lang="de-DE"/>
              <a:t>Promotes accountability and ownership</a:t>
            </a:r>
          </a:p>
          <a:p>
            <a:r>
              <a:rPr lang="de-DE"/>
              <a:t>Facilitates a culture of continuous improvement</a:t>
            </a:r>
          </a:p>
          <a:p>
            <a:r>
              <a:rPr lang="de-DE"/>
              <a:t>Simple, low-cost way to boost productivity</a:t>
            </a:r>
          </a:p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D9626F-A897-A450-C06E-D95ECED99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8880D-ACAC-4ADB-8FE1-6FBAD7C2FE21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6F3B3C-7653-0768-95CC-62D4AE60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24</a:t>
            </a:fld>
            <a:endParaRPr lang="en-GB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887B43D-2B2B-8F52-D3AD-4F967ACF1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3703365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EA844-7569-2980-3233-E2DE794D7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505B0-60B2-D0F3-0C0A-6F1FECA13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🎯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Why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do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we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need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SIC </a:t>
            </a:r>
            <a:endParaRPr lang="en-GB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2C4DCC-7F44-6A0D-AA6F-DAAE4BD2E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009"/>
            <a:ext cx="10515600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IE" sz="2400" b="0" i="0" u="none" strike="noStrike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IE" sz="2400" b="1" i="0" u="none" strike="noStrike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Interval Control (SIC) Tool</a:t>
            </a:r>
            <a:r>
              <a:rPr lang="en-IE" sz="2400" b="0" i="0" u="none" strike="noStrike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a key element of effective shop floor management. It enables </a:t>
            </a:r>
            <a:r>
              <a:rPr lang="en-IE" sz="2400" b="1" i="0" u="none" strike="noStrike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quick, focused performance reviews during the shift</a:t>
            </a:r>
            <a:r>
              <a:rPr lang="en-IE" sz="2400" b="0" i="0" u="none" strike="noStrike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allowing immediate corrective actions and preventing small issues from escalating.</a:t>
            </a:r>
          </a:p>
          <a:p>
            <a:pPr algn="l"/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Core Benefits:</a:t>
            </a:r>
          </a:p>
          <a:p>
            <a:pPr lvl="1"/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Boosts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productivity</a:t>
            </a:r>
            <a:endParaRPr lang="en-IE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Supports employees with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structured routines</a:t>
            </a:r>
            <a:endParaRPr lang="en-IE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Improves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traceability</a:t>
            </a:r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of actions</a:t>
            </a:r>
          </a:p>
          <a:p>
            <a:pPr lvl="1"/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Enhances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team communication</a:t>
            </a:r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  <a:endParaRPr lang="en-IE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Enables a culture of </a:t>
            </a:r>
            <a:r>
              <a:rPr lang="en-IE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continuous improvement</a:t>
            </a:r>
            <a:endParaRPr lang="en-IE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100" b="1" i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“Small, real-time corrections lead to big performance gains.”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09D1B7-A5E5-1780-7A23-AF500CEBD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9A526-C2D7-44F1-A064-7F6C1501BDAE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812D7C-455F-4861-1B70-2810396F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2EF4CF-40AA-72A5-AFC3-4CB71AEC8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43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2FB2E-A4DC-79E4-A634-3AD23AD24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F89F3-2AA0-4E4A-6192-72E83D15A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🎯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What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SIC (Short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</a:rPr>
              <a:t>Interval</a:t>
            </a:r>
            <a:r>
              <a:rPr lang="de-DE" b="0" i="0" u="none" strike="noStrike" dirty="0">
                <a:solidFill>
                  <a:srgbClr val="000000"/>
                </a:solidFill>
                <a:effectLst/>
              </a:rPr>
              <a:t> Control)?</a:t>
            </a:r>
            <a:endParaRPr lang="en-GB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DF24F9-4915-5070-A83F-DF900A414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009"/>
            <a:ext cx="10515600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Definition:</a:t>
            </a:r>
            <a:endParaRPr lang="en-IE" sz="2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SIC =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Interval Control</a:t>
            </a:r>
            <a:endParaRPr lang="en-IE" sz="2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Structured,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time-boxed team reviews every 3 hours</a:t>
            </a:r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in production</a:t>
            </a:r>
          </a:p>
          <a:p>
            <a:pPr marL="0" indent="0" algn="l">
              <a:buNone/>
            </a:pP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  <a:endParaRPr lang="en-IE" sz="2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Quickly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 on</a:t>
            </a:r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learn from</a:t>
            </a:r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production issues</a:t>
            </a: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Focus on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real-time problem solving</a:t>
            </a:r>
            <a:endParaRPr lang="en-IE" sz="2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Core Principle:</a:t>
            </a:r>
            <a:r>
              <a:rPr lang="en-IE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2100" b="1" i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"We cannot change the past, but we can influence the future."</a:t>
            </a:r>
            <a:endParaRPr lang="en-IE" sz="2100" b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IE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Format:</a:t>
            </a: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meetings (10–15 min)</a:t>
            </a: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Held </a:t>
            </a:r>
            <a:r>
              <a:rPr lang="en-IE" sz="2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 the shop floor</a:t>
            </a:r>
            <a:endParaRPr lang="en-IE" sz="21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2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Includes team leads, operators, supervisors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24D5DB-A2CD-3B1B-776A-842106A4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9A526-C2D7-44F1-A064-7F6C1501BDAE}" type="datetime6">
              <a:rPr lang="en-GB" smtClean="0"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55BC9D-1313-0007-F466-E1CFFF87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E0DB48-A203-362A-68EE-B6B41CA0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75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B0A77-FFA5-CF23-B933-ED8335622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06692-53F6-649C-FF80-35549262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/>
              <a:t>🔧 Benefits &amp; Key Elements of SIC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C0FC8F-1375-C72F-51E5-8B48AC37B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/>
              <a:t>✅ Benefits:</a:t>
            </a:r>
          </a:p>
          <a:p>
            <a:pPr lvl="1"/>
            <a:r>
              <a:rPr lang="en-US"/>
              <a:t>Faster response to issues</a:t>
            </a:r>
          </a:p>
          <a:p>
            <a:pPr lvl="1"/>
            <a:r>
              <a:rPr lang="en-US"/>
              <a:t>Reduced downtime</a:t>
            </a:r>
          </a:p>
          <a:p>
            <a:pPr lvl="1"/>
            <a:r>
              <a:rPr lang="en-US"/>
              <a:t>Improved productivity</a:t>
            </a:r>
          </a:p>
          <a:p>
            <a:pPr lvl="1"/>
            <a:r>
              <a:rPr lang="en-US"/>
              <a:t>Stronger team communication</a:t>
            </a:r>
          </a:p>
          <a:p>
            <a:pPr lvl="1"/>
            <a:r>
              <a:rPr lang="en-US"/>
              <a:t>Continuous improvement culture</a:t>
            </a:r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089EFF-EE9D-13F9-AB11-77E78E2DA7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757918" cy="365125"/>
          </a:xfrm>
        </p:spPr>
        <p:txBody>
          <a:bodyPr/>
          <a:lstStyle/>
          <a:p>
            <a:fld id="{1909A526-C2D7-44F1-A064-7F6C1501BDAE}" type="datetime6">
              <a:rPr lang="en-GB" smtClean="0"/>
              <a:pPr/>
              <a:t>October 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07C9D-EAF8-167D-A9D3-C95D19F7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/>
              <a:t>© AMANN Group Learning Hub | Learning Nugget LN-001 SIC Meeting by Royston Birkin 2025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E38F9C-31AE-3ADC-BAAA-067ABEE5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356350"/>
            <a:ext cx="838200" cy="365125"/>
          </a:xfrm>
        </p:spPr>
        <p:txBody>
          <a:bodyPr/>
          <a:lstStyle/>
          <a:p>
            <a:fld id="{8448D224-28C4-414C-B48A-F67AA4EBF80F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78DCCD4-A498-7EE1-B857-3048AB1DBC97}"/>
              </a:ext>
            </a:extLst>
          </p:cNvPr>
          <p:cNvSpPr txBox="1">
            <a:spLocks/>
          </p:cNvSpPr>
          <p:nvPr/>
        </p:nvSpPr>
        <p:spPr>
          <a:xfrm>
            <a:off x="5509952" y="1828800"/>
            <a:ext cx="5257800" cy="4222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rgbClr val="000000"/>
                </a:solidFill>
              </a:rPr>
              <a:t>📌 Key Elements:</a:t>
            </a:r>
          </a:p>
          <a:p>
            <a:pPr lvl="1"/>
            <a:r>
              <a:rPr lang="en-US">
                <a:solidFill>
                  <a:srgbClr val="000000"/>
                </a:solidFill>
              </a:rPr>
              <a:t>Regular reviews every 3 hours</a:t>
            </a:r>
          </a:p>
          <a:p>
            <a:pPr lvl="1"/>
            <a:r>
              <a:rPr lang="en-US">
                <a:solidFill>
                  <a:srgbClr val="000000"/>
                </a:solidFill>
              </a:rPr>
              <a:t>Visual tools (SIC boards, KPIs)</a:t>
            </a:r>
          </a:p>
          <a:p>
            <a:pPr lvl="1"/>
            <a:r>
              <a:rPr lang="en-US">
                <a:solidFill>
                  <a:srgbClr val="000000"/>
                </a:solidFill>
              </a:rPr>
              <a:t>Focus on:</a:t>
            </a:r>
          </a:p>
          <a:p>
            <a:pPr marL="1200150" lvl="2" indent="-285750"/>
            <a:r>
              <a:rPr lang="en-US" sz="2400">
                <a:solidFill>
                  <a:srgbClr val="000000"/>
                </a:solidFill>
              </a:rPr>
              <a:t>Output vs. target</a:t>
            </a:r>
          </a:p>
          <a:p>
            <a:pPr marL="1200150" lvl="2" indent="-285750"/>
            <a:r>
              <a:rPr lang="en-US" sz="2400">
                <a:solidFill>
                  <a:srgbClr val="000000"/>
                </a:solidFill>
              </a:rPr>
              <a:t>Downtime and root causes</a:t>
            </a:r>
          </a:p>
          <a:p>
            <a:pPr marL="1200150" lvl="2" indent="-285750"/>
            <a:r>
              <a:rPr lang="en-US" sz="2400">
                <a:solidFill>
                  <a:srgbClr val="000000"/>
                </a:solidFill>
              </a:rPr>
              <a:t>Immediate corrective actions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6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5F73F97-BD52-57A6-54C9-78523741A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764" y="728948"/>
            <a:ext cx="7991159" cy="54001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EDCDBB1-CA82-4D00-4B73-BDF0588D3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SIC example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BCB80C-71A9-89BD-20AE-DA8001592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EC23E-C226-4F7D-B668-B796F7685601}" type="datetime6">
              <a:rPr lang="en-GB" smtClean="0"/>
              <a:t>October 25</a:t>
            </a:fld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176147-3190-CB93-FB03-C41FA9A38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6</a:t>
            </a:fld>
            <a:endParaRPr lang="en-GB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D42DD3B-DE71-0550-DE6F-554721915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2634568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E71EA-FD17-F3DC-7A5C-017F15EF0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72CC3CD9-5997-37DD-3D77-344EF5181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" y="2119746"/>
            <a:ext cx="6200967" cy="332097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1238021-44FD-F899-936E-F97816D0F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36" y="724925"/>
            <a:ext cx="6907283" cy="390110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2ACDC8-354A-EAEE-B284-72887012C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SIC example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F255D0-4E92-030A-D548-048FBCCE7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EC23E-C226-4F7D-B668-B796F7685601}" type="datetime6">
              <a:rPr lang="en-GB" smtClean="0"/>
              <a:t>October 25</a:t>
            </a:fld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077D52-1F42-94FF-3373-E6728E33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7</a:t>
            </a:fld>
            <a:endParaRPr lang="en-GB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4A6D529-4A3C-EB46-A1BC-DFA12ACFF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469407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D1BA6-E53C-37F8-5F02-9C088C1D3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SIC Cycle Overview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9ADAF4-0F8B-9EA9-5CBA-03520A123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Measure actual performance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Compare to target (Planned vs. Actual)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Identify variance and root cause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Take immediate corrective actions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Document actions and learnings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FC2086-9865-6025-0302-91DACB0DA8B1}"/>
              </a:ext>
            </a:extLst>
          </p:cNvPr>
          <p:cNvSpPr/>
          <p:nvPr/>
        </p:nvSpPr>
        <p:spPr>
          <a:xfrm>
            <a:off x="7586641" y="3733450"/>
            <a:ext cx="914400" cy="914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BAE9D37-7BF3-83A3-DB44-BD7C0192153C}"/>
              </a:ext>
            </a:extLst>
          </p:cNvPr>
          <p:cNvSpPr/>
          <p:nvPr/>
        </p:nvSpPr>
        <p:spPr>
          <a:xfrm>
            <a:off x="7586641" y="4824326"/>
            <a:ext cx="914400" cy="9144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3D67915-6320-9B57-E656-E290D603313A}"/>
              </a:ext>
            </a:extLst>
          </p:cNvPr>
          <p:cNvSpPr txBox="1"/>
          <p:nvPr/>
        </p:nvSpPr>
        <p:spPr>
          <a:xfrm>
            <a:off x="8568462" y="3867484"/>
            <a:ext cx="278533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de-DE"/>
              <a:t>Red: </a:t>
            </a:r>
          </a:p>
          <a:p>
            <a:r>
              <a:rPr lang="de-DE" b="1"/>
              <a:t>Opputurnity to Improve</a:t>
            </a:r>
            <a:endParaRPr lang="en-GB" b="1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5E63A5-BAA0-6521-6957-FDEB3201BD2C}"/>
              </a:ext>
            </a:extLst>
          </p:cNvPr>
          <p:cNvSpPr txBox="1"/>
          <p:nvPr/>
        </p:nvSpPr>
        <p:spPr>
          <a:xfrm>
            <a:off x="8568462" y="4958360"/>
            <a:ext cx="278533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de-DE"/>
              <a:t>Green: </a:t>
            </a:r>
          </a:p>
          <a:p>
            <a:r>
              <a:rPr lang="de-DE" b="1"/>
              <a:t>Winning against plan</a:t>
            </a:r>
            <a:endParaRPr lang="en-GB" b="1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147CDDF7-8FE6-AB17-C439-12944003D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819A-34A0-47BC-84C2-5E776A8BFE64}" type="datetime6">
              <a:rPr lang="en-GB" smtClean="0"/>
              <a:t>October 25</a:t>
            </a:fld>
            <a:endParaRPr lang="en-GB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5D2C9509-CD65-7478-6A80-6C33526B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8</a:t>
            </a:fld>
            <a:endParaRPr lang="en-GB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E1ECE7A4-F90E-6B86-1E31-21D863AA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4058122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B0C3D8-D3CF-050B-FBBF-9D5BD6EEF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aid – Are we winning 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DD692B-838D-F40A-DBF0-A50FFC653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Improved output by X %</a:t>
            </a:r>
          </a:p>
          <a:p>
            <a:r>
              <a:rPr lang="en-GB"/>
              <a:t>Reduced downtime by Y %</a:t>
            </a:r>
          </a:p>
          <a:p>
            <a:r>
              <a:rPr lang="en-GB"/>
              <a:t>Greater shift ownership</a:t>
            </a:r>
          </a:p>
          <a:p>
            <a:r>
              <a:rPr lang="en-GB"/>
              <a:t>Faster problem-solving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DBD954-77BC-6EDF-2A28-2358C1BCF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4D20E-3A49-40A5-B4C5-C9A354554013}" type="datetime6">
              <a:rPr lang="en-GB" smtClean="0"/>
              <a:t>October 25</a:t>
            </a:fld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C00310-6F78-D5FA-EF95-CB78E43C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8D224-28C4-414C-B48A-F67AA4EBF80F}" type="slidenum">
              <a:rPr lang="en-GB" smtClean="0"/>
              <a:t>9</a:t>
            </a:fld>
            <a:endParaRPr lang="en-GB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83B15E8-82AF-9E00-98A9-2E5AE77A4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3655" y="1575758"/>
            <a:ext cx="4825505" cy="4258277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A27BD09B-9540-6190-8803-E790E4A4B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6546" y="6356350"/>
            <a:ext cx="4978908" cy="365125"/>
          </a:xfrm>
        </p:spPr>
        <p:txBody>
          <a:bodyPr/>
          <a:lstStyle/>
          <a:p>
            <a:r>
              <a:rPr lang="en-GB" dirty="0"/>
              <a:t>© AMANN Group Learning Hub | Learning Nugget LN-001 SIC Meeting by Royston Birkin 2025</a:t>
            </a:r>
          </a:p>
        </p:txBody>
      </p:sp>
    </p:spTree>
    <p:extLst>
      <p:ext uri="{BB962C8B-B14F-4D97-AF65-F5344CB8AC3E}">
        <p14:creationId xmlns:p14="http://schemas.microsoft.com/office/powerpoint/2010/main" val="3313849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1273</Words>
  <Application>Microsoft Office PowerPoint</Application>
  <PresentationFormat>Breitbild</PresentationFormat>
  <Paragraphs>287</Paragraphs>
  <Slides>24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Aptos Display</vt:lpstr>
      <vt:lpstr>Aptos</vt:lpstr>
      <vt:lpstr>Arial</vt:lpstr>
      <vt:lpstr>Office</vt:lpstr>
      <vt:lpstr>SIC MEETING </vt:lpstr>
      <vt:lpstr>SIC MEETING</vt:lpstr>
      <vt:lpstr>🎯 Why do we need SIC </vt:lpstr>
      <vt:lpstr>🎯 What is SIC (Short Interval Control)?</vt:lpstr>
      <vt:lpstr>🔧 Benefits &amp; Key Elements of SIC</vt:lpstr>
      <vt:lpstr>SIC example</vt:lpstr>
      <vt:lpstr>SIC example</vt:lpstr>
      <vt:lpstr>SIC Cycle Overview</vt:lpstr>
      <vt:lpstr>Visual aid – Are we winning ?</vt:lpstr>
      <vt:lpstr>Why Use SIC?</vt:lpstr>
      <vt:lpstr>SIC Meeting Overview</vt:lpstr>
      <vt:lpstr>SIC Meeting Frequency &amp; Format</vt:lpstr>
      <vt:lpstr>SIC Process Cycle</vt:lpstr>
      <vt:lpstr>Lorem ipsum sit dolore …</vt:lpstr>
      <vt:lpstr>SIC Roles &amp; Responsibilities</vt:lpstr>
      <vt:lpstr>SIC Meeting</vt:lpstr>
      <vt:lpstr>Attendance Tracker</vt:lpstr>
      <vt:lpstr>Example SIC Board Layout</vt:lpstr>
      <vt:lpstr>Action Tracker</vt:lpstr>
      <vt:lpstr>Tools &amp; Inputs</vt:lpstr>
      <vt:lpstr>Benefits of SIC</vt:lpstr>
      <vt:lpstr>Tips for Success</vt:lpstr>
      <vt:lpstr>Common Pitfalls</vt:lpstr>
      <vt:lpstr>Summary &amp; Takeaways</vt:lpstr>
    </vt:vector>
  </TitlesOfParts>
  <Manager>Anton Schumann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Royston Birkin</dc:creator>
  <cp:lastModifiedBy>Stephan Haack</cp:lastModifiedBy>
  <cp:revision>20</cp:revision>
  <dcterms:created xsi:type="dcterms:W3CDTF">2025-06-27T10:10:54Z</dcterms:created>
  <dcterms:modified xsi:type="dcterms:W3CDTF">2025-10-28T10:01:26Z</dcterms:modified>
</cp:coreProperties>
</file>